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  <p:sldMasterId id="2147483657" r:id="rId2"/>
  </p:sldMasterIdLst>
  <p:notesMasterIdLst>
    <p:notesMasterId r:id="rId33"/>
  </p:notesMasterIdLst>
  <p:handoutMasterIdLst>
    <p:handoutMasterId r:id="rId34"/>
  </p:handoutMasterIdLst>
  <p:sldIdLst>
    <p:sldId id="261" r:id="rId3"/>
    <p:sldId id="259" r:id="rId4"/>
    <p:sldId id="256" r:id="rId5"/>
    <p:sldId id="257" r:id="rId6"/>
    <p:sldId id="258" r:id="rId7"/>
    <p:sldId id="269" r:id="rId8"/>
    <p:sldId id="260" r:id="rId9"/>
    <p:sldId id="281" r:id="rId10"/>
    <p:sldId id="270" r:id="rId11"/>
    <p:sldId id="283" r:id="rId12"/>
    <p:sldId id="262" r:id="rId13"/>
    <p:sldId id="263" r:id="rId14"/>
    <p:sldId id="271" r:id="rId15"/>
    <p:sldId id="284" r:id="rId16"/>
    <p:sldId id="272" r:id="rId17"/>
    <p:sldId id="273" r:id="rId18"/>
    <p:sldId id="288" r:id="rId19"/>
    <p:sldId id="289" r:id="rId20"/>
    <p:sldId id="290" r:id="rId21"/>
    <p:sldId id="274" r:id="rId22"/>
    <p:sldId id="276" r:id="rId23"/>
    <p:sldId id="277" r:id="rId24"/>
    <p:sldId id="278" r:id="rId25"/>
    <p:sldId id="279" r:id="rId26"/>
    <p:sldId id="280" r:id="rId27"/>
    <p:sldId id="268" r:id="rId28"/>
    <p:sldId id="264" r:id="rId29"/>
    <p:sldId id="265" r:id="rId30"/>
    <p:sldId id="266" r:id="rId31"/>
    <p:sldId id="26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E32D"/>
    <a:srgbClr val="B6B6B6"/>
    <a:srgbClr val="0091B9"/>
    <a:srgbClr val="F8E12B"/>
    <a:srgbClr val="A72931"/>
    <a:srgbClr val="0092B9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14"/>
    <p:restoredTop sz="94836"/>
  </p:normalViewPr>
  <p:slideViewPr>
    <p:cSldViewPr snapToGrid="0" snapToObjects="1" showGuides="1">
      <p:cViewPr varScale="1">
        <p:scale>
          <a:sx n="132" d="100"/>
          <a:sy n="132" d="100"/>
        </p:scale>
        <p:origin x="1544" y="160"/>
      </p:cViewPr>
      <p:guideLst>
        <p:guide orient="horz" pos="2160"/>
        <p:guide pos="3840"/>
      </p:guideLst>
    </p:cSldViewPr>
  </p:slideViewPr>
  <p:notesTextViewPr>
    <p:cViewPr>
      <p:scale>
        <a:sx n="85" d="100"/>
        <a:sy n="8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159" d="100"/>
          <a:sy n="159" d="100"/>
        </p:scale>
        <p:origin x="2624" y="1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2FAFB1-094A-5D42-8886-B282110F4595}" type="datetimeFigureOut">
              <a:rPr lang="en-US" smtClean="0"/>
              <a:t>12/1/20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E82984-3105-B544-B3D7-84F0E2576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991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8261A-6A60-FE4F-8563-E0524938461B}" type="datetimeFigureOut">
              <a:rPr lang="en-US" smtClean="0"/>
              <a:t>12/1/20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C946F-C9B2-9B49-8DCA-D38D97C43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02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ccc.clinton.edu/CurriculumCommittee/ListofMeasurableVerbs.cxml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teaching.uncc.edu/services-programs/teaching-guides/course-design/blooms-educational-objectives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build.fhir.org/search.html#list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97f98c1154_2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g97f98c1154_2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1493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Patient id is provided by the Group we just fetched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764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b491e6be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b491e6be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67606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b491e6be6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b491e6be6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patient-based FHIR Query may not give you the data you want.</a:t>
            </a:r>
            <a:endParaRPr lang="en-US" sz="2000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For example, a calculated score, a real-time measurement, an alert, even current graph or chart.</a:t>
            </a:r>
            <a:endParaRPr lang="en-US" sz="20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5021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b491e6be6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b491e6be6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patient-based FHIR Query may not give you the data you want.</a:t>
            </a:r>
            <a:endParaRPr lang="en-US" sz="2000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For example, a calculated score, a real-time measurement, an alert, even current graph or chart.</a:t>
            </a:r>
            <a:endParaRPr lang="en-US" sz="20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7844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b491e6be6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b491e6be6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cases for specialized care; off-hours care -- without requiring external clinicians on the viewing/supporting end to *store* data on their end.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1952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b491e6be6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b491e6be6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At the core (upper left), patient lists with details about each individual. Source site can capture / calculate relevant metrics in a timely manner, and clinicians can open EHR to dig in or get further details.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“heads-up display”, sortable by columns like risk score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04076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b491e6be6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b491e6be6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“heads-up display”, sortable by columns like risk score, </a:t>
            </a:r>
            <a:r>
              <a:rPr lang="en-US" dirty="0"/>
              <a:t>Real time calculated data, not available as </a:t>
            </a:r>
            <a:r>
              <a:rPr lang="en-US" dirty="0" err="1"/>
              <a:t>fhir</a:t>
            </a:r>
            <a:r>
              <a:rPr lang="en-US" dirty="0"/>
              <a:t> resource.  All defined by the Q resource and data </a:t>
            </a:r>
            <a:r>
              <a:rPr lang="en-US" dirty="0" err="1"/>
              <a:t>suppied</a:t>
            </a:r>
            <a:r>
              <a:rPr lang="en-US" dirty="0"/>
              <a:t> by the QR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1073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98b613dc7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98b613dc7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55837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b491e6be6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ab491e6be6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8703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97f98c1154_2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g97f98c1154_2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8614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97f98c1154_2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g97f98c1154_2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Writing, creating or managing a patient list is out of scope for this IG. Fetching client defined patients lists is also out of scope.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04271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97f98c1154_2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g97f98c1154_2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Jan 13, 2021 to Jan 15, 2021 - Virtual Event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06496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7f98c1154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97f98c1154_2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61675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8787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When writing learning objectives, we suggest that the initial word of each learning objective be a verb as shown on the </a:t>
            </a:r>
            <a:r>
              <a:rPr lang="en-US" b="0" i="0" u="none" strike="noStrike" dirty="0">
                <a:effectLst/>
                <a:latin typeface="Slack-Lato"/>
                <a:hlinkClick r:id="rId3"/>
              </a:rPr>
              <a:t>http://ccc.clinton.edu/CurriculumCommittee/ListofMeasurableVerbs.cxml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 web page. Please ensure your learning objectives are located at multiple/different 'levels' (see </a:t>
            </a:r>
            <a:r>
              <a:rPr lang="en-US" b="0" i="0" u="none" strike="noStrike" dirty="0">
                <a:effectLst/>
                <a:latin typeface="Slack-Lato"/>
                <a:hlinkClick r:id="rId4"/>
              </a:rPr>
              <a:t>https://teaching.uncc.edu/services-programs/teaching-guides/course-design/blooms-educational-objectives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 for additional details).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434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b491e6be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b491e6be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Note: When we say “EHR” in this document, we don’t mean to limit ourselves to electronic health record systems; the same technology can be used in HIEs, care coordination platforms, popoulation health systems, etc. Please read “EHR” here as a short-hand notation for something like “interoperable healthcare platform”.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86396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97f98c1154_2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g97f98c1154_2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8513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b491e6be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b491e6be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139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31708F"/>
                </a:solidFill>
                <a:highlight>
                  <a:srgbClr val="D9EDF7"/>
                </a:highlight>
              </a:rPr>
              <a:t>Sidebar Group vs List Resource</a:t>
            </a:r>
            <a:r>
              <a:rPr lang="en">
                <a:solidFill>
                  <a:srgbClr val="31708F"/>
                </a:solidFill>
                <a:highlight>
                  <a:srgbClr val="D9EDF7"/>
                </a:highlight>
              </a:rPr>
              <a:t>:</a:t>
            </a:r>
            <a:endParaRPr>
              <a:solidFill>
                <a:srgbClr val="31708F"/>
              </a:solidFill>
              <a:highlight>
                <a:srgbClr val="D9EDF7"/>
              </a:highlight>
            </a:endParaRPr>
          </a:p>
          <a:p>
            <a:pPr marL="139700" marR="13970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1708F"/>
                </a:solidFill>
                <a:highlight>
                  <a:srgbClr val="D9EDF7"/>
                </a:highlight>
              </a:rPr>
              <a:t>There is some overlapping functionality between List and Group in FHIR. The methodological difference is that:</a:t>
            </a:r>
            <a:endParaRPr>
              <a:solidFill>
                <a:srgbClr val="31708F"/>
              </a:solidFill>
              <a:highlight>
                <a:srgbClr val="D9EDF7"/>
              </a:highlight>
            </a:endParaRPr>
          </a:p>
          <a:p>
            <a:pPr marL="596900" marR="139700" lvl="0" indent="-29845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1708F"/>
              </a:buClr>
              <a:buSzPts val="1100"/>
              <a:buChar char="●"/>
            </a:pPr>
            <a:r>
              <a:rPr lang="en">
                <a:solidFill>
                  <a:srgbClr val="31708F"/>
                </a:solidFill>
                <a:highlight>
                  <a:srgbClr val="D9EDF7"/>
                </a:highlight>
              </a:rPr>
              <a:t>Group is an actor - a collection that can be a subject of an observation, a recipient of data, etc. It is primarily defined by criteria…</a:t>
            </a:r>
            <a:endParaRPr>
              <a:solidFill>
                <a:srgbClr val="31708F"/>
              </a:solidFill>
              <a:highlight>
                <a:srgbClr val="D9EDF7"/>
              </a:highlight>
            </a:endParaRPr>
          </a:p>
          <a:p>
            <a:pPr marL="596900" marR="1397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708F"/>
              </a:buClr>
              <a:buSzPts val="1100"/>
              <a:buChar char="●"/>
            </a:pPr>
            <a:r>
              <a:rPr lang="en">
                <a:solidFill>
                  <a:srgbClr val="31708F"/>
                </a:solidFill>
                <a:highlight>
                  <a:srgbClr val="D9EDF7"/>
                </a:highlight>
              </a:rPr>
              <a:t>List on the other hand, is NOT an actor. It is an organizer for presentation purposes only. It is always enumerated and has no defined criteria.</a:t>
            </a:r>
            <a:endParaRPr>
              <a:solidFill>
                <a:srgbClr val="31708F"/>
              </a:solidFill>
              <a:highlight>
                <a:srgbClr val="D9EDF7"/>
              </a:highlight>
            </a:endParaRPr>
          </a:p>
          <a:p>
            <a:pPr marL="139700" marR="13970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1708F"/>
                </a:solidFill>
                <a:highlight>
                  <a:srgbClr val="D9EDF7"/>
                </a:highlight>
              </a:rPr>
              <a:t>Whether this difference merits 2 distinct resources remains an open question. The key practical advantages of Group is:</a:t>
            </a:r>
            <a:endParaRPr>
              <a:solidFill>
                <a:srgbClr val="31708F"/>
              </a:solidFill>
              <a:highlight>
                <a:srgbClr val="D9EDF7"/>
              </a:highlight>
            </a:endParaRPr>
          </a:p>
          <a:p>
            <a:pPr marL="596900" marR="139700" lvl="0" indent="-29845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1708F"/>
              </a:buClr>
              <a:buSzPts val="1100"/>
              <a:buAutoNum type="arabicPeriod"/>
            </a:pPr>
            <a:r>
              <a:rPr lang="en">
                <a:solidFill>
                  <a:srgbClr val="31708F"/>
                </a:solidFill>
                <a:highlight>
                  <a:srgbClr val="D9EDF7"/>
                </a:highlight>
              </a:rPr>
              <a:t>Support of the element and searchparameters for both the </a:t>
            </a:r>
            <a:r>
              <a:rPr lang="en" sz="1000">
                <a:solidFill>
                  <a:srgbClr val="31708F"/>
                </a:solidFill>
                <a:highlight>
                  <a:srgbClr val="D9EDF7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>
                <a:solidFill>
                  <a:srgbClr val="31708F"/>
                </a:solidFill>
                <a:highlight>
                  <a:srgbClr val="D9EDF7"/>
                </a:highlight>
              </a:rPr>
              <a:t> - “person” in our case - and </a:t>
            </a:r>
            <a:r>
              <a:rPr lang="en" sz="1000">
                <a:solidFill>
                  <a:srgbClr val="31708F"/>
                </a:solidFill>
                <a:highlight>
                  <a:srgbClr val="D9EDF7"/>
                </a:highlight>
                <a:latin typeface="Courier New"/>
                <a:ea typeface="Courier New"/>
                <a:cs typeface="Courier New"/>
                <a:sym typeface="Courier New"/>
              </a:rPr>
              <a:t>managingEntity</a:t>
            </a:r>
            <a:r>
              <a:rPr lang="en">
                <a:solidFill>
                  <a:srgbClr val="31708F"/>
                </a:solidFill>
                <a:highlight>
                  <a:srgbClr val="D9EDF7"/>
                </a:highlight>
              </a:rPr>
              <a:t> for user and system maintained lists. In other words, it allow querying for a patient list based on multiple existing elements and search parameters without having to create extensions and custom search parameters in order to return a targeted list of lists.</a:t>
            </a:r>
            <a:endParaRPr>
              <a:solidFill>
                <a:srgbClr val="31708F"/>
              </a:solidFill>
              <a:highlight>
                <a:srgbClr val="D9EDF7"/>
              </a:highlight>
            </a:endParaRPr>
          </a:p>
          <a:p>
            <a:pPr marL="596900" marR="1397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708F"/>
              </a:buClr>
              <a:buSzPts val="1100"/>
              <a:buAutoNum type="arabicPeriod"/>
            </a:pPr>
            <a:r>
              <a:rPr lang="en">
                <a:solidFill>
                  <a:srgbClr val="31708F"/>
                </a:solidFill>
                <a:highlight>
                  <a:srgbClr val="D9EDF7"/>
                </a:highlight>
              </a:rPr>
              <a:t>Ability to display the members for presrentation when fetching an individual list.</a:t>
            </a:r>
            <a:endParaRPr>
              <a:solidFill>
                <a:srgbClr val="31708F"/>
              </a:solidFill>
              <a:highlight>
                <a:srgbClr val="D9EDF7"/>
              </a:highlight>
            </a:endParaRPr>
          </a:p>
          <a:p>
            <a:pPr marL="279400" marR="279400" lvl="0" indent="0" algn="l" rtl="0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777777"/>
                </a:solidFill>
                <a:highlight>
                  <a:srgbClr val="D9EDF7"/>
                </a:highlight>
              </a:rPr>
              <a:t>Note that Group has no analogous search parameter to </a:t>
            </a:r>
            <a:r>
              <a:rPr lang="en" sz="1200">
                <a:solidFill>
                  <a:srgbClr val="337AB7"/>
                </a:solidFill>
                <a:highlight>
                  <a:srgbClr val="D9EDF7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_list</a:t>
            </a:r>
            <a:r>
              <a:rPr lang="en" sz="1200">
                <a:solidFill>
                  <a:srgbClr val="777777"/>
                </a:solidFill>
                <a:highlight>
                  <a:srgbClr val="D9EDF7"/>
                </a:highlight>
              </a:rPr>
              <a:t>.</a:t>
            </a:r>
            <a:endParaRPr sz="1200">
              <a:solidFill>
                <a:srgbClr val="777777"/>
              </a:solidFill>
              <a:highlight>
                <a:srgbClr val="D9EDF7"/>
              </a:highlight>
            </a:endParaRPr>
          </a:p>
          <a:p>
            <a:pPr marL="292100" marR="292100" lvl="0" indent="0" algn="l" rtl="0">
              <a:lnSpc>
                <a:spcPct val="142857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FFFFF"/>
                </a:solidFill>
                <a:highlight>
                  <a:srgbClr val="777777"/>
                </a:highlight>
              </a:rPr>
              <a:t> Comment</a:t>
            </a:r>
            <a:endParaRPr sz="1050">
              <a:solidFill>
                <a:srgbClr val="FFFFFF"/>
              </a:solidFill>
              <a:highlight>
                <a:srgbClr val="777777"/>
              </a:highlight>
            </a:endParaRPr>
          </a:p>
          <a:p>
            <a:pPr marL="152400" marR="152400" lvl="0" indent="0" algn="l" rtl="0">
              <a:lnSpc>
                <a:spcPct val="142857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FFFFFF"/>
              </a:solidFill>
              <a:highlight>
                <a:srgbClr val="777777"/>
              </a:highlight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322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b491e6b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b491e6b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824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ab491e6be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ab491e6be6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745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b491e6be6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ab491e6be6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5596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b491e6be6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b491e6be6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5134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357257"/>
            <a:ext cx="12192000" cy="5007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591018"/>
            <a:ext cx="12192000" cy="6020722"/>
          </a:xfrm>
          <a:prstGeom prst="rect">
            <a:avLst/>
          </a:prstGeom>
          <a:solidFill>
            <a:srgbClr val="009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6490276"/>
            <a:ext cx="12192000" cy="216000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43753"/>
            <a:ext cx="10515600" cy="886732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38199" y="1997236"/>
            <a:ext cx="10515600" cy="42251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C60072-5050-0A4B-AFE1-AB93CFCC3AA5}"/>
              </a:ext>
            </a:extLst>
          </p:cNvPr>
          <p:cNvSpPr txBox="1"/>
          <p:nvPr userDrawn="1"/>
        </p:nvSpPr>
        <p:spPr>
          <a:xfrm>
            <a:off x="11513256" y="6492128"/>
            <a:ext cx="409503" cy="214147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DE63DE5B-D6E9-7B40-84C0-058E84E3C55A}" type="slidenum">
              <a:rPr lang="en-US" sz="1200" b="0" cap="none" spc="0" baseline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 algn="r"/>
              <a:t>‹#›</a:t>
            </a:fld>
            <a:r>
              <a:rPr lang="en-US" sz="1300" b="0" cap="none" spc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726D1F-4323-A24D-934C-7D9DBF64BE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38198" y="83274"/>
            <a:ext cx="2774403" cy="4354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5F6062-60B4-534E-8A3F-055D7BBE6D7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754283" y="61763"/>
            <a:ext cx="1308869" cy="45225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02D50-5A51-8B4D-81D5-7317528B0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710020-24D7-CB4E-9003-99D2852E1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D87B6-3A08-6F48-92DA-154115C86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95428-A2CF-6641-8200-34BBD4106BCE}" type="datetimeFigureOut">
              <a:rPr lang="en-NL" smtClean="0"/>
              <a:t>12/1/20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49442-3175-404B-8E9D-F21F7775C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282BD-B0A5-F949-AC62-E0C1B8627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F622-CAE0-3E4A-89ED-23B5A661A25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86809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EA080-1E49-D740-B79A-DB78412F2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6718E-21B3-A84D-A662-B58E8192C9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AAE2BF-5A29-3640-B9AC-AB574589D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054198-FEBF-AE4C-9239-11579951B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95428-A2CF-6641-8200-34BBD4106BCE}" type="datetimeFigureOut">
              <a:rPr lang="en-NL" smtClean="0"/>
              <a:t>12/1/20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62AB84-5243-1E4E-8276-3266AED4F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25B3F-F2A4-824B-8F3C-1CA2418A1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F622-CAE0-3E4A-89ED-23B5A661A25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40357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8F988-E591-1140-8440-9E5A656FC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A8BA0-C484-9643-989B-18CCE04710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83C842-16BF-C540-A520-4295200756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36260D-FA16-0B46-B73B-739FC672D4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4F0FE0-C033-7343-818D-09F6DBD26F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999A9F-6A0C-3348-9A66-7ACE852BC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95428-A2CF-6641-8200-34BBD4106BCE}" type="datetimeFigureOut">
              <a:rPr lang="en-NL" smtClean="0"/>
              <a:t>12/1/20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41E0DA-A4C8-D448-B041-B91FC7A7D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0EB2FB-E76B-EF4D-8B76-3BEE2AAB3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F622-CAE0-3E4A-89ED-23B5A661A25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835246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07AA0-552C-FF42-8647-9F002EB41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3B1E81-CF18-044E-BA1B-131FD35EA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95428-A2CF-6641-8200-34BBD4106BCE}" type="datetimeFigureOut">
              <a:rPr lang="en-NL" smtClean="0"/>
              <a:t>12/1/20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C31FBB-1D63-F646-9568-07F514615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E9CED4-7B55-3646-8F16-BA161D39E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F622-CAE0-3E4A-89ED-23B5A661A25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471577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1C099F-40DC-6641-8351-E656F591A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95428-A2CF-6641-8200-34BBD4106BCE}" type="datetimeFigureOut">
              <a:rPr lang="en-NL" smtClean="0"/>
              <a:t>12/1/20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ACA38F-896A-C042-A014-368E91C51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6AA84-2A42-E147-A1B3-F16AFD1B2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F622-CAE0-3E4A-89ED-23B5A661A25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59898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2B0B0-A6E1-2941-AED3-1E41A7D6B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1CF2A-DBD1-264A-82FB-FB61CDD43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A3E580-A037-F848-993D-5D4A5B5B00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02DA47-0AB3-2D4E-A199-559FFDF15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95428-A2CF-6641-8200-34BBD4106BCE}" type="datetimeFigureOut">
              <a:rPr lang="en-NL" smtClean="0"/>
              <a:t>12/1/20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EDA5D6-5518-ED40-BADF-F9F54EF0F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2F7295-17C2-A747-A367-2872127C2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F622-CAE0-3E4A-89ED-23B5A661A25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218150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FD56A-5CDE-8346-BE3D-6CB731C99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02F976-F514-3D4B-B9DD-5266B04357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4C5E8E-99CA-134C-BF68-159CB29F80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91E4A6-EF2A-C345-901E-DE16D6F0B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95428-A2CF-6641-8200-34BBD4106BCE}" type="datetimeFigureOut">
              <a:rPr lang="en-NL" smtClean="0"/>
              <a:t>12/1/20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91861-BA6A-5A4F-9240-C0A44E6CE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8DF8E4-53B6-7E4D-ABDB-BEECD74E0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F622-CAE0-3E4A-89ED-23B5A661A25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545328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12BA0-E192-9147-AAF4-12131AF14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C8280A-5A04-A54C-83B2-3840DA6903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37AE3-51F4-7947-8CEA-ECB31F2FE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95428-A2CF-6641-8200-34BBD4106BCE}" type="datetimeFigureOut">
              <a:rPr lang="en-NL" smtClean="0"/>
              <a:t>12/1/20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1283B-F7D3-1A40-ABAA-F477180F2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49725-14AC-3645-9C90-F559E66C0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F622-CAE0-3E4A-89ED-23B5A661A25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913961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5C0877-7C04-174E-AD84-56CCC4C3E0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30A299-8708-F141-99A9-45D9333F1A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6E975-72C7-084D-86A4-974C4F6C8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95428-A2CF-6641-8200-34BBD4106BCE}" type="datetimeFigureOut">
              <a:rPr lang="en-NL" smtClean="0"/>
              <a:t>12/1/20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F1CC2-AA16-DB46-A519-683DEE13E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CA6D3-0DDA-144B-BC2E-C79FAF032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F622-CAE0-3E4A-89ED-23B5A661A25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59207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91018"/>
            <a:ext cx="12192000" cy="62669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6490276"/>
            <a:ext cx="12192000" cy="216000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43753"/>
            <a:ext cx="10515600" cy="886732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0091B9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38199" y="1997236"/>
            <a:ext cx="10515600" cy="42251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689DAF-C941-8343-91EE-7C8164BA81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38198" y="83274"/>
            <a:ext cx="2774403" cy="4354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60B960-14DC-1841-B599-2B04EF3AF0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754283" y="61763"/>
            <a:ext cx="1308869" cy="4522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1C7C93-A012-E04C-87FA-83782B69507E}"/>
              </a:ext>
            </a:extLst>
          </p:cNvPr>
          <p:cNvSpPr txBox="1"/>
          <p:nvPr userDrawn="1"/>
        </p:nvSpPr>
        <p:spPr>
          <a:xfrm>
            <a:off x="11513256" y="6492128"/>
            <a:ext cx="409503" cy="214147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DE63DE5B-D6E9-7B40-84C0-058E84E3C55A}" type="slidenum">
              <a:rPr lang="en-US" sz="1200" b="0" cap="none" spc="0" baseline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 algn="r"/>
              <a:t>‹#›</a:t>
            </a:fld>
            <a:r>
              <a:rPr lang="en-US" sz="1300" b="0" cap="none" spc="0" baseline="0" dirty="0">
                <a:ln w="0"/>
                <a:solidFill>
                  <a:schemeClr val="bg1"/>
                </a:solidFill>
                <a:effectLst/>
              </a:rPr>
              <a:t> 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faul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91018"/>
            <a:ext cx="12192000" cy="62669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6490276"/>
            <a:ext cx="12192000" cy="216000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43753"/>
            <a:ext cx="10515600" cy="886732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0091B9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38199" y="1997236"/>
            <a:ext cx="5257801" cy="42251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689DAF-C941-8343-91EE-7C8164BA81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38198" y="83274"/>
            <a:ext cx="2774403" cy="4354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60B960-14DC-1841-B599-2B04EF3AF0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754283" y="61763"/>
            <a:ext cx="1308869" cy="4522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1C7C93-A012-E04C-87FA-83782B69507E}"/>
              </a:ext>
            </a:extLst>
          </p:cNvPr>
          <p:cNvSpPr txBox="1"/>
          <p:nvPr userDrawn="1"/>
        </p:nvSpPr>
        <p:spPr>
          <a:xfrm>
            <a:off x="11513256" y="6492128"/>
            <a:ext cx="409503" cy="214147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DE63DE5B-D6E9-7B40-84C0-058E84E3C55A}" type="slidenum">
              <a:rPr lang="en-US" sz="1200" b="0" cap="none" spc="0" baseline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 algn="r"/>
              <a:t>‹#›</a:t>
            </a:fld>
            <a:r>
              <a:rPr lang="en-US" sz="1300" b="0" cap="none" spc="0" baseline="0" dirty="0">
                <a:ln w="0"/>
                <a:solidFill>
                  <a:schemeClr val="bg1"/>
                </a:solidFill>
                <a:effectLst/>
              </a:rPr>
              <a:t> 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DEEEBE3-525B-9F41-BA4E-EABEBFAED7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77280" y="1997236"/>
            <a:ext cx="5178108" cy="42397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139027677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96953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Arial"/>
                <a:ea typeface="Arial"/>
                <a:cs typeface="Arial"/>
                <a:sym typeface="Arial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76463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83682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65682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599EC-7EFE-7143-88D6-5138A608BB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92E493-AE0C-B844-A52B-30493664D0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A7F25-B3BB-B343-9C43-E20FA37BC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95428-A2CF-6641-8200-34BBD4106BCE}" type="datetimeFigureOut">
              <a:rPr lang="en-NL" smtClean="0"/>
              <a:t>12/1/20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F9DD3-140D-8241-AA2B-39B8C0873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3C264-66CE-5743-8883-C49569556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F622-CAE0-3E4A-89ED-23B5A661A25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09355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7957-8484-D54B-BC56-FC64EB471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5B238-7EBA-9947-A553-4100501DF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B907F-F047-7742-A1FB-B426902E6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95428-A2CF-6641-8200-34BBD4106BCE}" type="datetimeFigureOut">
              <a:rPr lang="en-NL" smtClean="0"/>
              <a:t>12/1/20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CD2A89-C456-C146-B8D6-066E97B24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D47EA-CBD8-984E-BAF6-0C6A036E7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F622-CAE0-3E4A-89ED-23B5A661A25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9790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1801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70" r:id="rId3"/>
    <p:sldLayoutId id="2147483671" r:id="rId4"/>
    <p:sldLayoutId id="2147483672" r:id="rId5"/>
    <p:sldLayoutId id="2147483674" r:id="rId6"/>
    <p:sldLayoutId id="2147483675" r:id="rId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Open Sans" charset="0"/>
          <a:ea typeface="Open Sans" charset="0"/>
          <a:cs typeface="Open Sans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349C4D-D1EE-D843-8A7B-2915A0833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24EA5-7E99-7845-AC29-31A5E7035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C8BC2E-6183-4447-B445-75AC56C77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195428-A2CF-6641-8200-34BBD4106BCE}" type="datetimeFigureOut">
              <a:rPr lang="en-NL" smtClean="0"/>
              <a:t>12/1/20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4A654-20A4-A946-A661-6F9C6C93BB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A568B-C36E-5C4B-9D16-F233B1C9E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FF622-CAE0-3E4A-89ED-23B5A661A25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42253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mailto:ehaas@healthedatainc.com" TargetMode="Externa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argo20-lists" TargetMode="External"/><Relationship Id="rId7" Type="http://schemas.openxmlformats.org/officeDocument/2006/relationships/hyperlink" Target="http://www.healthedata1.co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ka.ms/patient-lists-codelab" TargetMode="External"/><Relationship Id="rId5" Type="http://schemas.openxmlformats.org/officeDocument/2006/relationships/hyperlink" Target="https://hackmd.io/@erichaas/B1EnQ4YVP#/" TargetMode="External"/><Relationship Id="rId4" Type="http://schemas.openxmlformats.org/officeDocument/2006/relationships/hyperlink" Target="https://hackmd.io/AfJ9YNb6TNGeDSuAaHIn1g?view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8000"/>
              <a:t>Eric M Haas, Health eData Inc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subTitle" idx="1"/>
          </p:nvPr>
        </p:nvSpPr>
        <p:spPr/>
        <p:txBody>
          <a:bodyPr anchor="b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Argonaut 2020 Patient Lists</a:t>
            </a:r>
          </a:p>
        </p:txBody>
      </p:sp>
    </p:spTree>
    <p:extLst>
      <p:ext uri="{BB962C8B-B14F-4D97-AF65-F5344CB8AC3E}">
        <p14:creationId xmlns:p14="http://schemas.microsoft.com/office/powerpoint/2010/main" val="1310664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6EF53F-6501-7D4F-9A0A-8222DE11C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3752"/>
            <a:ext cx="10515600" cy="953483"/>
          </a:xfrm>
        </p:spPr>
        <p:txBody>
          <a:bodyPr/>
          <a:lstStyle/>
          <a:p>
            <a:r>
              <a:rPr lang="en-US" dirty="0"/>
              <a:t>Example Search Syntax for Getting all the available Patient Lists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1AED68-4ADF-E549-88D8-7892473E7B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199" y="2142377"/>
            <a:ext cx="10515600" cy="369236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`GET </a:t>
            </a:r>
            <a:r>
              <a:rPr lang="en-US" dirty="0" err="1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Group?_summary</a:t>
            </a:r>
            <a:r>
              <a:rPr lang="en-US" dirty="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dirty="0" err="1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true&amp;type</a:t>
            </a:r>
            <a:r>
              <a:rPr lang="en-US" dirty="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=person&amp;</a:t>
            </a:r>
          </a:p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  characteristic=[Code value]&amp;</a:t>
            </a:r>
          </a:p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value-reference=[Value value]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  <a:highlight>
                  <a:srgbClr val="F5F5F5"/>
                </a:highlight>
                <a:ea typeface="Courier New"/>
                <a:cs typeface="Courier New"/>
                <a:sym typeface="Courier New"/>
              </a:rPr>
              <a:t>* value-reference is a custom </a:t>
            </a:r>
            <a:r>
              <a:rPr lang="en-US" dirty="0" err="1">
                <a:solidFill>
                  <a:srgbClr val="333333"/>
                </a:solidFill>
                <a:highlight>
                  <a:srgbClr val="F5F5F5"/>
                </a:highlight>
                <a:ea typeface="Courier New"/>
                <a:cs typeface="Courier New"/>
                <a:sym typeface="Courier New"/>
              </a:rPr>
              <a:t>SearchParameter</a:t>
            </a:r>
            <a:r>
              <a:rPr lang="en-US" dirty="0">
                <a:solidFill>
                  <a:srgbClr val="333333"/>
                </a:solidFill>
                <a:highlight>
                  <a:srgbClr val="F5F5F5"/>
                </a:highlight>
                <a:ea typeface="Courier New"/>
                <a:cs typeface="Courier New"/>
                <a:sym typeface="Courier New"/>
              </a:rPr>
              <a:t> in FHIR R4 added to FHIR R5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93710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2. Fetch Individual Patient List</a:t>
            </a:r>
            <a:endParaRPr dirty="0"/>
          </a:p>
        </p:txBody>
      </p:sp>
      <p:sp>
        <p:nvSpPr>
          <p:cNvPr id="152" name="Google Shape;152;p32"/>
          <p:cNvSpPr txBox="1">
            <a:spLocks noGrp="1"/>
          </p:cNvSpPr>
          <p:nvPr>
            <p:ph type="body" idx="4294967295"/>
          </p:nvPr>
        </p:nvSpPr>
        <p:spPr>
          <a:xfrm>
            <a:off x="6859588" y="1536700"/>
            <a:ext cx="5332412" cy="455453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" dirty="0"/>
              <a:t>Patient list is selected using a simple Fetch operation:</a:t>
            </a:r>
            <a:endParaRPr dirty="0"/>
          </a:p>
          <a:p>
            <a:pPr marR="118530" indent="0">
              <a:lnSpc>
                <a:spcPct val="142857"/>
              </a:lnSpc>
              <a:spcBef>
                <a:spcPts val="1067"/>
              </a:spcBef>
              <a:buNone/>
            </a:pPr>
            <a:r>
              <a:rPr lang="en" sz="1333" dirty="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/Group/[id]</a:t>
            </a:r>
            <a:endParaRPr sz="1333" dirty="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18530" indent="0">
              <a:lnSpc>
                <a:spcPct val="142857"/>
              </a:lnSpc>
              <a:spcBef>
                <a:spcPts val="1067"/>
              </a:spcBef>
              <a:buNone/>
            </a:pPr>
            <a:r>
              <a:rPr lang="en" dirty="0"/>
              <a:t>End User gets the list of Members</a:t>
            </a:r>
            <a:endParaRPr sz="1333" dirty="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18530" indent="0">
              <a:lnSpc>
                <a:spcPct val="142857"/>
              </a:lnSpc>
              <a:spcBef>
                <a:spcPts val="1067"/>
              </a:spcBef>
              <a:buNone/>
            </a:pPr>
            <a:endParaRPr sz="1333" dirty="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18530" indent="0">
              <a:lnSpc>
                <a:spcPct val="142857"/>
              </a:lnSpc>
              <a:spcBef>
                <a:spcPts val="1067"/>
              </a:spcBef>
              <a:buNone/>
            </a:pPr>
            <a:endParaRPr sz="1333" dirty="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>
              <a:lnSpc>
                <a:spcPct val="110000"/>
              </a:lnSpc>
              <a:spcBef>
                <a:spcPts val="2000"/>
              </a:spcBef>
              <a:buNone/>
            </a:pPr>
            <a:endParaRPr dirty="0"/>
          </a:p>
          <a:p>
            <a:pPr marL="0" indent="0">
              <a:lnSpc>
                <a:spcPct val="110000"/>
              </a:lnSpc>
              <a:spcBef>
                <a:spcPts val="2000"/>
              </a:spcBef>
              <a:buNone/>
            </a:pPr>
            <a:endParaRPr dirty="0"/>
          </a:p>
          <a:p>
            <a:pPr indent="0">
              <a:spcBef>
                <a:spcPts val="1067"/>
              </a:spcBef>
              <a:buNone/>
            </a:pPr>
            <a:endParaRPr dirty="0"/>
          </a:p>
          <a:p>
            <a:pPr marL="118530" marR="118530" indent="0">
              <a:lnSpc>
                <a:spcPct val="142857"/>
              </a:lnSpc>
              <a:buNone/>
            </a:pPr>
            <a:endParaRPr sz="1333" dirty="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1067"/>
              </a:spcBef>
              <a:buNone/>
            </a:pPr>
            <a:endParaRPr dirty="0"/>
          </a:p>
          <a:p>
            <a:pPr indent="0">
              <a:buNone/>
            </a:pPr>
            <a:endParaRPr dirty="0"/>
          </a:p>
        </p:txBody>
      </p:sp>
      <p:pic>
        <p:nvPicPr>
          <p:cNvPr id="153" name="Google Shape;1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0" y="2144164"/>
            <a:ext cx="5790699" cy="2884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086975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118530">
              <a:lnSpc>
                <a:spcPct val="142857"/>
              </a:lnSpc>
              <a:spcBef>
                <a:spcPts val="1067"/>
              </a:spcBef>
              <a:spcAft>
                <a:spcPts val="1067"/>
              </a:spcAft>
              <a:buClr>
                <a:schemeClr val="dk1"/>
              </a:buClr>
              <a:buSzPts val="1100"/>
            </a:pPr>
            <a:r>
              <a:rPr lang="en" sz="4000" dirty="0">
                <a:solidFill>
                  <a:srgbClr val="000000"/>
                </a:solidFill>
              </a:rPr>
              <a:t>Are We Done?....</a:t>
            </a:r>
            <a:endParaRPr sz="40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2C3B30-C805-204A-B118-6EFEC630C3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… Maybe, but typically need more data about the patient</a:t>
            </a:r>
          </a:p>
        </p:txBody>
      </p:sp>
      <p:pic>
        <p:nvPicPr>
          <p:cNvPr id="159" name="Google Shape;1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1" y="3293520"/>
            <a:ext cx="11360799" cy="18704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60" name="Google Shape;160;p33"/>
          <p:cNvSpPr/>
          <p:nvPr/>
        </p:nvSpPr>
        <p:spPr>
          <a:xfrm>
            <a:off x="3514100" y="3886415"/>
            <a:ext cx="1508400" cy="568000"/>
          </a:xfrm>
          <a:prstGeom prst="ellipse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1" name="Google Shape;161;p33"/>
          <p:cNvSpPr/>
          <p:nvPr/>
        </p:nvSpPr>
        <p:spPr>
          <a:xfrm>
            <a:off x="8313700" y="3973799"/>
            <a:ext cx="1508400" cy="568000"/>
          </a:xfrm>
          <a:prstGeom prst="ellipse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2" name="Google Shape;162;p33"/>
          <p:cNvSpPr/>
          <p:nvPr/>
        </p:nvSpPr>
        <p:spPr>
          <a:xfrm>
            <a:off x="9475233" y="3886415"/>
            <a:ext cx="1508400" cy="568000"/>
          </a:xfrm>
          <a:prstGeom prst="ellipse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3" name="Google Shape;163;p33"/>
          <p:cNvSpPr/>
          <p:nvPr/>
        </p:nvSpPr>
        <p:spPr>
          <a:xfrm>
            <a:off x="10683600" y="3886415"/>
            <a:ext cx="1508400" cy="568000"/>
          </a:xfrm>
          <a:prstGeom prst="ellipse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etc.</a:t>
            </a:r>
            <a:endParaRPr sz="2400"/>
          </a:p>
        </p:txBody>
      </p:sp>
      <p:sp>
        <p:nvSpPr>
          <p:cNvPr id="164" name="Google Shape;164;p33"/>
          <p:cNvSpPr/>
          <p:nvPr/>
        </p:nvSpPr>
        <p:spPr>
          <a:xfrm>
            <a:off x="282433" y="3886399"/>
            <a:ext cx="1508400" cy="568000"/>
          </a:xfrm>
          <a:prstGeom prst="ellipse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2009074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dirty="0"/>
              <a:t>3. Fetch Additional Data about each Patient</a:t>
            </a:r>
            <a:endParaRPr dirty="0"/>
          </a:p>
          <a:p>
            <a:endParaRPr dirty="0"/>
          </a:p>
        </p:txBody>
      </p:sp>
      <p:sp>
        <p:nvSpPr>
          <p:cNvPr id="170" name="Google Shape;170;p34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endParaRPr sz="1600" dirty="0">
              <a:solidFill>
                <a:srgbClr val="31708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buNone/>
            </a:pPr>
            <a:endParaRPr dirty="0"/>
          </a:p>
        </p:txBody>
      </p:sp>
      <p:sp>
        <p:nvSpPr>
          <p:cNvPr id="171" name="Google Shape;171;p34"/>
          <p:cNvSpPr txBox="1">
            <a:spLocks noGrp="1"/>
          </p:cNvSpPr>
          <p:nvPr>
            <p:ph type="body" idx="4294967295"/>
          </p:nvPr>
        </p:nvSpPr>
        <p:spPr>
          <a:xfrm>
            <a:off x="6656392" y="1885044"/>
            <a:ext cx="5332412" cy="455453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endParaRPr lang="en" dirty="0"/>
          </a:p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" dirty="0"/>
              <a:t>The Simplest approach is to do a series of queries on the Server to fetch additional data</a:t>
            </a:r>
            <a:r>
              <a:rPr lang="en" sz="1400" dirty="0">
                <a:solidFill>
                  <a:srgbClr val="333333"/>
                </a:solidFill>
                <a:highlight>
                  <a:srgbClr val="FFFFFF"/>
                </a:highlight>
              </a:rPr>
              <a:t>…</a:t>
            </a:r>
            <a:endParaRPr sz="14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1219170" marR="118530" indent="0">
              <a:lnSpc>
                <a:spcPct val="142857"/>
              </a:lnSpc>
              <a:spcBef>
                <a:spcPts val="1067"/>
              </a:spcBef>
              <a:buNone/>
            </a:pPr>
            <a:endParaRPr sz="14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marR="118530" indent="0">
              <a:lnSpc>
                <a:spcPct val="142857"/>
              </a:lnSpc>
              <a:spcBef>
                <a:spcPts val="1067"/>
              </a:spcBef>
              <a:buNone/>
            </a:pPr>
            <a:endParaRPr dirty="0"/>
          </a:p>
          <a:p>
            <a:pPr marR="118530" indent="0">
              <a:lnSpc>
                <a:spcPct val="142857"/>
              </a:lnSpc>
              <a:spcBef>
                <a:spcPts val="1067"/>
              </a:spcBef>
              <a:buNone/>
            </a:pPr>
            <a:endParaRPr sz="1333" dirty="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18530" indent="0">
              <a:lnSpc>
                <a:spcPct val="142857"/>
              </a:lnSpc>
              <a:spcBef>
                <a:spcPts val="1067"/>
              </a:spcBef>
              <a:buNone/>
            </a:pPr>
            <a:endParaRPr sz="1333" dirty="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18530" indent="0">
              <a:lnSpc>
                <a:spcPct val="142857"/>
              </a:lnSpc>
              <a:spcBef>
                <a:spcPts val="1067"/>
              </a:spcBef>
              <a:buNone/>
            </a:pPr>
            <a:endParaRPr sz="1333" dirty="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>
              <a:lnSpc>
                <a:spcPct val="110000"/>
              </a:lnSpc>
              <a:spcBef>
                <a:spcPts val="2000"/>
              </a:spcBef>
              <a:buNone/>
            </a:pPr>
            <a:endParaRPr dirty="0"/>
          </a:p>
          <a:p>
            <a:pPr marL="0" indent="0">
              <a:lnSpc>
                <a:spcPct val="110000"/>
              </a:lnSpc>
              <a:spcBef>
                <a:spcPts val="2000"/>
              </a:spcBef>
              <a:buNone/>
            </a:pPr>
            <a:endParaRPr dirty="0"/>
          </a:p>
          <a:p>
            <a:pPr indent="0">
              <a:spcBef>
                <a:spcPts val="1067"/>
              </a:spcBef>
              <a:buNone/>
            </a:pPr>
            <a:endParaRPr dirty="0"/>
          </a:p>
          <a:p>
            <a:pPr marL="118530" marR="118530" indent="0">
              <a:lnSpc>
                <a:spcPct val="142857"/>
              </a:lnSpc>
              <a:buNone/>
            </a:pPr>
            <a:endParaRPr sz="1333" dirty="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1067"/>
              </a:spcBef>
              <a:buNone/>
            </a:pPr>
            <a:endParaRPr dirty="0"/>
          </a:p>
          <a:p>
            <a:pPr indent="0">
              <a:buNone/>
            </a:pPr>
            <a:endParaRPr dirty="0"/>
          </a:p>
        </p:txBody>
      </p:sp>
      <p:pic>
        <p:nvPicPr>
          <p:cNvPr id="172" name="Google Shape;1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34" y="2361868"/>
            <a:ext cx="6091833" cy="27308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560439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D3A88C-1DAD-AC43-9EEE-760A4DEF5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3752"/>
            <a:ext cx="10515600" cy="953484"/>
          </a:xfrm>
        </p:spPr>
        <p:txBody>
          <a:bodyPr/>
          <a:lstStyle/>
          <a:p>
            <a:r>
              <a:rPr lang="en-US" dirty="0"/>
              <a:t>Example Search Syntax for Getting data about the members in a Patient List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30B0BB-DA0F-C344-976D-510ADE6B50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199" y="2098835"/>
            <a:ext cx="10515600" cy="3817012"/>
          </a:xfrm>
        </p:spPr>
        <p:txBody>
          <a:bodyPr/>
          <a:lstStyle/>
          <a:p>
            <a:pPr marR="118530" indent="0">
              <a:lnSpc>
                <a:spcPct val="142857"/>
              </a:lnSpc>
              <a:spcBef>
                <a:spcPts val="1067"/>
              </a:spcBef>
              <a:buNone/>
            </a:pPr>
            <a:r>
              <a:rPr lang="en-US" dirty="0">
                <a:solidFill>
                  <a:srgbClr val="333333"/>
                </a:solidFill>
                <a:highlight>
                  <a:srgbClr val="F5F5F5"/>
                </a:highlight>
                <a:ea typeface="Courier New"/>
                <a:cs typeface="Courier New"/>
                <a:sym typeface="Courier New"/>
              </a:rPr>
              <a:t>for each patient in Group:</a:t>
            </a:r>
          </a:p>
          <a:p>
            <a:pPr marR="118530" indent="0">
              <a:lnSpc>
                <a:spcPct val="142857"/>
              </a:lnSpc>
              <a:spcBef>
                <a:spcPts val="1067"/>
              </a:spcBef>
              <a:buNone/>
            </a:pPr>
            <a:r>
              <a:rPr lang="en-US" dirty="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GET Patient/ID</a:t>
            </a:r>
          </a:p>
          <a:p>
            <a:pPr marR="118530" indent="0">
              <a:lnSpc>
                <a:spcPct val="142857"/>
              </a:lnSpc>
              <a:spcBef>
                <a:spcPts val="1067"/>
              </a:spcBef>
              <a:buNone/>
            </a:pPr>
            <a:r>
              <a:rPr lang="en-US" dirty="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GET Observation/$</a:t>
            </a:r>
            <a:r>
              <a:rPr lang="en-US" dirty="0" err="1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lastn?patient</a:t>
            </a:r>
            <a:r>
              <a:rPr lang="en-US" dirty="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=Patient/</a:t>
            </a:r>
            <a:r>
              <a:rPr lang="en-US" dirty="0" err="1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ID&amp;category</a:t>
            </a:r>
            <a:r>
              <a:rPr lang="en-US" dirty="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=laboratory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58287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dirty="0"/>
              <a:t>When a Patient Based Query Fails</a:t>
            </a:r>
            <a:endParaRPr dirty="0"/>
          </a:p>
          <a:p>
            <a:pPr algn="ctr">
              <a:lnSpc>
                <a:spcPct val="115000"/>
              </a:lnSpc>
            </a:pPr>
            <a:endParaRPr sz="4000" dirty="0">
              <a:solidFill>
                <a:srgbClr val="474749"/>
              </a:solidFill>
            </a:endParaRPr>
          </a:p>
          <a:p>
            <a:endParaRPr dirty="0"/>
          </a:p>
        </p:txBody>
      </p:sp>
      <p:sp>
        <p:nvSpPr>
          <p:cNvPr id="179" name="Google Shape;179;p35"/>
          <p:cNvSpPr txBox="1">
            <a:spLocks noGrp="1"/>
          </p:cNvSpPr>
          <p:nvPr>
            <p:ph type="body" idx="4294967295"/>
          </p:nvPr>
        </p:nvSpPr>
        <p:spPr>
          <a:xfrm>
            <a:off x="6588754" y="1997236"/>
            <a:ext cx="5332412" cy="455453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  <a:buClr>
                <a:srgbClr val="000000"/>
              </a:buClr>
            </a:pPr>
            <a:endParaRPr lang="en" dirty="0">
              <a:solidFill>
                <a:srgbClr val="000000"/>
              </a:solidFill>
            </a:endParaRPr>
          </a:p>
          <a:p>
            <a:pPr>
              <a:lnSpc>
                <a:spcPct val="110000"/>
              </a:lnSpc>
              <a:spcBef>
                <a:spcPts val="2000"/>
              </a:spcBef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Sometimes a patient based query isn’t going to get you what you want…</a:t>
            </a:r>
            <a:endParaRPr dirty="0">
              <a:solidFill>
                <a:srgbClr val="000000"/>
              </a:solidFill>
            </a:endParaRPr>
          </a:p>
          <a:p>
            <a:pPr marR="118530" indent="0">
              <a:lnSpc>
                <a:spcPct val="142857"/>
              </a:lnSpc>
              <a:spcBef>
                <a:spcPts val="1067"/>
              </a:spcBef>
              <a:buNone/>
            </a:pPr>
            <a:endParaRPr dirty="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219170" marR="118530" indent="0">
              <a:lnSpc>
                <a:spcPct val="142857"/>
              </a:lnSpc>
              <a:spcBef>
                <a:spcPts val="1067"/>
              </a:spcBef>
              <a:buNone/>
            </a:pPr>
            <a:endParaRPr sz="14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marR="118530" indent="0">
              <a:lnSpc>
                <a:spcPct val="142857"/>
              </a:lnSpc>
              <a:spcBef>
                <a:spcPts val="1067"/>
              </a:spcBef>
              <a:buNone/>
            </a:pPr>
            <a:endParaRPr dirty="0"/>
          </a:p>
          <a:p>
            <a:pPr marR="118530" indent="0">
              <a:lnSpc>
                <a:spcPct val="142857"/>
              </a:lnSpc>
              <a:spcBef>
                <a:spcPts val="1067"/>
              </a:spcBef>
              <a:buNone/>
            </a:pPr>
            <a:endParaRPr sz="1333" dirty="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18530" indent="0">
              <a:lnSpc>
                <a:spcPct val="142857"/>
              </a:lnSpc>
              <a:spcBef>
                <a:spcPts val="1067"/>
              </a:spcBef>
              <a:buNone/>
            </a:pPr>
            <a:endParaRPr sz="1333" dirty="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18530" indent="0">
              <a:lnSpc>
                <a:spcPct val="142857"/>
              </a:lnSpc>
              <a:spcBef>
                <a:spcPts val="1067"/>
              </a:spcBef>
              <a:buNone/>
            </a:pPr>
            <a:endParaRPr sz="1333" dirty="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>
              <a:lnSpc>
                <a:spcPct val="110000"/>
              </a:lnSpc>
              <a:spcBef>
                <a:spcPts val="2000"/>
              </a:spcBef>
              <a:buNone/>
            </a:pPr>
            <a:endParaRPr dirty="0"/>
          </a:p>
          <a:p>
            <a:pPr marL="0" indent="0">
              <a:lnSpc>
                <a:spcPct val="110000"/>
              </a:lnSpc>
              <a:spcBef>
                <a:spcPts val="2000"/>
              </a:spcBef>
              <a:buNone/>
            </a:pPr>
            <a:endParaRPr dirty="0"/>
          </a:p>
          <a:p>
            <a:pPr indent="0">
              <a:spcBef>
                <a:spcPts val="1067"/>
              </a:spcBef>
              <a:buNone/>
            </a:pPr>
            <a:endParaRPr dirty="0"/>
          </a:p>
          <a:p>
            <a:pPr marL="118530" marR="118530" indent="0">
              <a:lnSpc>
                <a:spcPct val="142857"/>
              </a:lnSpc>
              <a:buNone/>
            </a:pPr>
            <a:endParaRPr sz="1333" dirty="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1067"/>
              </a:spcBef>
              <a:buNone/>
            </a:pPr>
            <a:endParaRPr dirty="0"/>
          </a:p>
          <a:p>
            <a:pPr indent="0">
              <a:buNone/>
            </a:pPr>
            <a:endParaRPr dirty="0"/>
          </a:p>
        </p:txBody>
      </p:sp>
      <p:pic>
        <p:nvPicPr>
          <p:cNvPr id="180" name="Google Shape;18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34" y="2567652"/>
            <a:ext cx="6091833" cy="2730833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5"/>
          <p:cNvSpPr txBox="1"/>
          <p:nvPr/>
        </p:nvSpPr>
        <p:spPr>
          <a:xfrm>
            <a:off x="3227133" y="4348971"/>
            <a:ext cx="762000" cy="38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???</a:t>
            </a:r>
            <a:endParaRPr sz="2400" dirty="0"/>
          </a:p>
        </p:txBody>
      </p:sp>
      <p:sp>
        <p:nvSpPr>
          <p:cNvPr id="182" name="Google Shape;182;p35"/>
          <p:cNvSpPr txBox="1"/>
          <p:nvPr/>
        </p:nvSpPr>
        <p:spPr>
          <a:xfrm>
            <a:off x="4255800" y="3318233"/>
            <a:ext cx="1840200" cy="1224738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Returns requested data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69067495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6"/>
          <p:cNvSpPr txBox="1">
            <a:spLocks noGrp="1"/>
          </p:cNvSpPr>
          <p:nvPr>
            <p:ph type="title"/>
          </p:nvPr>
        </p:nvSpPr>
        <p:spPr>
          <a:xfrm>
            <a:off x="838200" y="1042658"/>
            <a:ext cx="10515600" cy="88673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Get the Specific Encounter or Appointment that defines the Group Membership</a:t>
            </a:r>
            <a:endParaRPr dirty="0"/>
          </a:p>
        </p:txBody>
      </p:sp>
      <p:sp>
        <p:nvSpPr>
          <p:cNvPr id="188" name="Google Shape;188;p36"/>
          <p:cNvSpPr/>
          <p:nvPr/>
        </p:nvSpPr>
        <p:spPr>
          <a:xfrm>
            <a:off x="2701970" y="4942074"/>
            <a:ext cx="5808233" cy="109778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Group</a:t>
            </a:r>
            <a:endParaRPr sz="2400"/>
          </a:p>
        </p:txBody>
      </p:sp>
      <p:sp>
        <p:nvSpPr>
          <p:cNvPr id="189" name="Google Shape;189;p36"/>
          <p:cNvSpPr/>
          <p:nvPr/>
        </p:nvSpPr>
        <p:spPr>
          <a:xfrm>
            <a:off x="1886856" y="2989943"/>
            <a:ext cx="8485057" cy="3437858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b="1" dirty="0"/>
              <a:t>Group</a:t>
            </a:r>
            <a:endParaRPr sz="2400" b="1" dirty="0"/>
          </a:p>
          <a:p>
            <a:endParaRPr sz="2400" dirty="0"/>
          </a:p>
        </p:txBody>
      </p:sp>
      <p:sp>
        <p:nvSpPr>
          <p:cNvPr id="190" name="Google Shape;190;p36"/>
          <p:cNvSpPr/>
          <p:nvPr/>
        </p:nvSpPr>
        <p:spPr>
          <a:xfrm>
            <a:off x="1967625" y="3821632"/>
            <a:ext cx="8316508" cy="2328934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0..* Group.members</a:t>
            </a:r>
            <a:endParaRPr sz="2400"/>
          </a:p>
        </p:txBody>
      </p:sp>
      <p:sp>
        <p:nvSpPr>
          <p:cNvPr id="192" name="Google Shape;192;p36"/>
          <p:cNvSpPr/>
          <p:nvPr/>
        </p:nvSpPr>
        <p:spPr>
          <a:xfrm>
            <a:off x="2065094" y="4523303"/>
            <a:ext cx="8113020" cy="1248496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0000"/>
              </a:lnSpc>
              <a:buClr>
                <a:srgbClr val="000000"/>
              </a:buClr>
            </a:pPr>
            <a:r>
              <a:rPr lang="en-US" dirty="0" err="1"/>
              <a:t>Group.member.extension</a:t>
            </a:r>
            <a:r>
              <a:rPr lang="en-US" dirty="0"/>
              <a:t> to reference the specific Encounter or Appointment which define the group membership:</a:t>
            </a:r>
          </a:p>
          <a:p>
            <a:pPr lvl="1">
              <a:lnSpc>
                <a:spcPct val="110000"/>
              </a:lnSpc>
              <a:buClr>
                <a:srgbClr val="000000"/>
              </a:buClr>
            </a:pPr>
            <a:r>
              <a:rPr lang="en-US" dirty="0"/>
              <a:t>For example, the appointment for each patient I am seeing today.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D1283E-E65E-6744-8CB9-E974D1F1E570}"/>
              </a:ext>
            </a:extLst>
          </p:cNvPr>
          <p:cNvSpPr txBox="1"/>
          <p:nvPr/>
        </p:nvSpPr>
        <p:spPr>
          <a:xfrm>
            <a:off x="838201" y="2270426"/>
            <a:ext cx="9002486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/>
              <a:t>A patient-based search on Encounter or Appointment may not give you only the one you are interested in</a:t>
            </a:r>
          </a:p>
          <a:p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19756003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6"/>
          <p:cNvSpPr txBox="1">
            <a:spLocks noGrp="1"/>
          </p:cNvSpPr>
          <p:nvPr>
            <p:ph type="title"/>
          </p:nvPr>
        </p:nvSpPr>
        <p:spPr>
          <a:xfrm>
            <a:off x="838200" y="941060"/>
            <a:ext cx="10515600" cy="88673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Fetching Additional Data Using Questionnaire</a:t>
            </a:r>
            <a:endParaRPr dirty="0"/>
          </a:p>
        </p:txBody>
      </p:sp>
      <p:sp>
        <p:nvSpPr>
          <p:cNvPr id="188" name="Google Shape;188;p36"/>
          <p:cNvSpPr/>
          <p:nvPr/>
        </p:nvSpPr>
        <p:spPr>
          <a:xfrm>
            <a:off x="2701970" y="4942074"/>
            <a:ext cx="5808233" cy="109778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Group</a:t>
            </a:r>
            <a:endParaRPr sz="2400"/>
          </a:p>
        </p:txBody>
      </p:sp>
      <p:sp>
        <p:nvSpPr>
          <p:cNvPr id="189" name="Google Shape;189;p36"/>
          <p:cNvSpPr/>
          <p:nvPr/>
        </p:nvSpPr>
        <p:spPr>
          <a:xfrm>
            <a:off x="1886856" y="1770743"/>
            <a:ext cx="8485057" cy="4686086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b="1" dirty="0"/>
              <a:t>Group</a:t>
            </a:r>
            <a:endParaRPr sz="2400" b="1" dirty="0"/>
          </a:p>
          <a:p>
            <a:endParaRPr sz="2400" dirty="0"/>
          </a:p>
        </p:txBody>
      </p:sp>
      <p:sp>
        <p:nvSpPr>
          <p:cNvPr id="190" name="Google Shape;190;p36"/>
          <p:cNvSpPr/>
          <p:nvPr/>
        </p:nvSpPr>
        <p:spPr>
          <a:xfrm>
            <a:off x="1967625" y="3821632"/>
            <a:ext cx="8316508" cy="2328934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0..* Group.members</a:t>
            </a:r>
            <a:endParaRPr sz="2400"/>
          </a:p>
        </p:txBody>
      </p:sp>
      <p:sp>
        <p:nvSpPr>
          <p:cNvPr id="191" name="Google Shape;191;p36"/>
          <p:cNvSpPr/>
          <p:nvPr/>
        </p:nvSpPr>
        <p:spPr>
          <a:xfrm>
            <a:off x="1967639" y="2569028"/>
            <a:ext cx="8316508" cy="1069833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 err="1"/>
              <a:t>Group.extension</a:t>
            </a:r>
            <a:r>
              <a:rPr lang="en" sz="2400" dirty="0"/>
              <a:t> that references a Questionnaire form defining the data that is provided for each patient (</a:t>
            </a:r>
            <a:r>
              <a:rPr lang="en" sz="2400" dirty="0" err="1"/>
              <a:t>Group.member</a:t>
            </a:r>
            <a:r>
              <a:rPr lang="en" sz="2400" dirty="0"/>
              <a:t>)</a:t>
            </a:r>
            <a:endParaRPr sz="2400" dirty="0"/>
          </a:p>
        </p:txBody>
      </p:sp>
      <p:sp>
        <p:nvSpPr>
          <p:cNvPr id="192" name="Google Shape;192;p36"/>
          <p:cNvSpPr/>
          <p:nvPr/>
        </p:nvSpPr>
        <p:spPr>
          <a:xfrm>
            <a:off x="2065094" y="4523303"/>
            <a:ext cx="8113020" cy="1248496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/>
              <a:t>Group.member.extension</a:t>
            </a:r>
            <a:r>
              <a:rPr lang="en" sz="2400" dirty="0"/>
              <a:t> that references the filled out form (</a:t>
            </a:r>
            <a:r>
              <a:rPr lang="en" sz="2400" dirty="0" err="1"/>
              <a:t>QuestionnaireResponse</a:t>
            </a:r>
            <a:r>
              <a:rPr lang="en" sz="2400" dirty="0"/>
              <a:t>) supplying the patient data defined by the Questionnaire (filled by server not the patient)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11724753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>
            <a:spLocks noGrp="1"/>
          </p:cNvSpPr>
          <p:nvPr>
            <p:ph type="title"/>
          </p:nvPr>
        </p:nvSpPr>
        <p:spPr>
          <a:xfrm>
            <a:off x="838200" y="738952"/>
            <a:ext cx="10515600" cy="100276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Using the Questionnaire Extension -  Remote Monitoring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660871-D2C0-5B41-8DA4-98E93C956F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36142" y="6012726"/>
            <a:ext cx="5722257" cy="212644"/>
          </a:xfrm>
        </p:spPr>
        <p:txBody>
          <a:bodyPr/>
          <a:lstStyle/>
          <a:p>
            <a:pPr marL="0" indent="0" algn="r">
              <a:buNone/>
            </a:pPr>
            <a:r>
              <a:rPr lang="en-US" sz="1400" dirty="0"/>
              <a:t>Thank you to Epic for sharing this content © 2020 Epic Systems Corporation</a:t>
            </a:r>
            <a:endParaRPr lang="en-US" dirty="0"/>
          </a:p>
          <a:p>
            <a:pPr algn="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05B0B653-B4E0-7240-B026-543BCBCA9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286" y="1838010"/>
            <a:ext cx="6720114" cy="387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64093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>
            <a:spLocks noGrp="1"/>
          </p:cNvSpPr>
          <p:nvPr>
            <p:ph type="title"/>
          </p:nvPr>
        </p:nvSpPr>
        <p:spPr>
          <a:xfrm>
            <a:off x="838200" y="738952"/>
            <a:ext cx="10515600" cy="100276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Using the Questionnaire Extension -  Remote Monitoring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660871-D2C0-5B41-8DA4-98E93C956F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36142" y="6012726"/>
            <a:ext cx="5722257" cy="212644"/>
          </a:xfrm>
        </p:spPr>
        <p:txBody>
          <a:bodyPr/>
          <a:lstStyle/>
          <a:p>
            <a:pPr marL="0" indent="0" algn="r">
              <a:buNone/>
            </a:pPr>
            <a:r>
              <a:rPr lang="en-US" sz="1400" dirty="0"/>
              <a:t>Thank you to Epic for sharing this content © 2020 Epic Systems Corporation</a:t>
            </a:r>
            <a:endParaRPr lang="en-US" dirty="0"/>
          </a:p>
          <a:p>
            <a:pPr algn="r"/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87C47C-E5B6-F749-BE6F-F78BB45BE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342" y="1808979"/>
            <a:ext cx="7678057" cy="409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64;p33">
            <a:extLst>
              <a:ext uri="{FF2B5EF4-FFF2-40B4-BE49-F238E27FC236}">
                <a16:creationId xmlns:a16="http://schemas.microsoft.com/office/drawing/2014/main" id="{719298DF-4ECC-5443-9D33-3AB5FF68F0CB}"/>
              </a:ext>
            </a:extLst>
          </p:cNvPr>
          <p:cNvSpPr/>
          <p:nvPr/>
        </p:nvSpPr>
        <p:spPr>
          <a:xfrm flipV="1">
            <a:off x="2627087" y="1988455"/>
            <a:ext cx="4840200" cy="1625601"/>
          </a:xfrm>
          <a:prstGeom prst="ellipse">
            <a:avLst/>
          </a:prstGeom>
          <a:noFill/>
          <a:ln w="1016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9152479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Who am I?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Eric M Haas, MS, DVM</a:t>
            </a:r>
          </a:p>
          <a:p>
            <a:r>
              <a:rPr lang="en-US" dirty="0"/>
              <a:t>Consultant  Health </a:t>
            </a:r>
            <a:r>
              <a:rPr lang="en-US" dirty="0" err="1"/>
              <a:t>eData</a:t>
            </a:r>
            <a:r>
              <a:rPr lang="en-US" dirty="0"/>
              <a:t> Inc</a:t>
            </a:r>
          </a:p>
          <a:p>
            <a:r>
              <a:rPr lang="en-US" dirty="0"/>
              <a:t>Email: </a:t>
            </a:r>
            <a:r>
              <a:rPr lang="en-US" dirty="0">
                <a:hlinkClick r:id="rId2"/>
              </a:rPr>
              <a:t>ehaas@healthedatainc.com</a:t>
            </a:r>
            <a:endParaRPr lang="en-US" dirty="0"/>
          </a:p>
          <a:p>
            <a:r>
              <a:rPr lang="en-US" dirty="0"/>
              <a:t>FHIR </a:t>
            </a:r>
            <a:r>
              <a:rPr lang="en-US" dirty="0" err="1"/>
              <a:t>Zulip</a:t>
            </a:r>
            <a:r>
              <a:rPr lang="en-US" dirty="0"/>
              <a:t> Chat</a:t>
            </a:r>
          </a:p>
          <a:p>
            <a:endParaRPr lang="en-US" dirty="0"/>
          </a:p>
        </p:txBody>
      </p:sp>
      <p:pic>
        <p:nvPicPr>
          <p:cNvPr id="5" name="Picture 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16EABD6-16C7-BC40-AFA7-58FD1945BF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9" r="3" b="18621"/>
          <a:stretch/>
        </p:blipFill>
        <p:spPr>
          <a:xfrm>
            <a:off x="6808543" y="2035561"/>
            <a:ext cx="4055640" cy="393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662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>
            <a:spLocks noGrp="1"/>
          </p:cNvSpPr>
          <p:nvPr>
            <p:ph type="title"/>
          </p:nvPr>
        </p:nvSpPr>
        <p:spPr>
          <a:xfrm>
            <a:off x="838200" y="1043752"/>
            <a:ext cx="10515600" cy="100276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Using the Questionnaire Extension  - Remote Monitoring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7B0BEC3-F8A2-CE48-AB9B-55DC32B0F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19837"/>
            <a:ext cx="10823716" cy="291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64;p33">
            <a:extLst>
              <a:ext uri="{FF2B5EF4-FFF2-40B4-BE49-F238E27FC236}">
                <a16:creationId xmlns:a16="http://schemas.microsoft.com/office/drawing/2014/main" id="{4C46B757-78E9-424A-A4C8-8D91A173DB26}"/>
              </a:ext>
            </a:extLst>
          </p:cNvPr>
          <p:cNvSpPr/>
          <p:nvPr/>
        </p:nvSpPr>
        <p:spPr>
          <a:xfrm>
            <a:off x="725714" y="2277465"/>
            <a:ext cx="10936202" cy="1162419"/>
          </a:xfrm>
          <a:prstGeom prst="ellipse">
            <a:avLst/>
          </a:prstGeom>
          <a:noFill/>
          <a:ln w="1016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21086B2F-DEFE-C941-A8E9-000F454809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18196" y="5678897"/>
            <a:ext cx="5722257" cy="212644"/>
          </a:xfrm>
        </p:spPr>
        <p:txBody>
          <a:bodyPr/>
          <a:lstStyle/>
          <a:p>
            <a:pPr marL="0" indent="0" algn="r">
              <a:buNone/>
            </a:pPr>
            <a:r>
              <a:rPr lang="en-US" sz="1400" dirty="0"/>
              <a:t>Thank you to Epic for sharing this content © 2020 Epic Systems Corporation</a:t>
            </a:r>
            <a:endParaRPr lang="en-US" dirty="0"/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403728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0533" y="628294"/>
            <a:ext cx="7481467" cy="292226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>
              <a:lnSpc>
                <a:spcPct val="115000"/>
              </a:lnSpc>
            </a:pPr>
            <a:r>
              <a:rPr lang="en" sz="4000" b="1"/>
              <a:t>Implementation Experience</a:t>
            </a:r>
            <a:endParaRPr b="1"/>
          </a:p>
        </p:txBody>
      </p:sp>
      <p:sp>
        <p:nvSpPr>
          <p:cNvPr id="212" name="Google Shape;212;p39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" sz="3200" b="1">
                <a:solidFill>
                  <a:schemeClr val="dk1"/>
                </a:solidFill>
              </a:rPr>
              <a:t>HL7 Connectathon 25: Sept 10</a:t>
            </a:r>
            <a:r>
              <a:rPr lang="en" sz="3200" b="1" baseline="30000">
                <a:solidFill>
                  <a:schemeClr val="dk1"/>
                </a:solidFill>
              </a:rPr>
              <a:t>th</a:t>
            </a:r>
            <a:r>
              <a:rPr lang="en" sz="3200" b="1">
                <a:solidFill>
                  <a:schemeClr val="dk1"/>
                </a:solidFill>
              </a:rPr>
              <a:t>,11</a:t>
            </a:r>
            <a:r>
              <a:rPr lang="en" sz="3200" b="1" baseline="30000">
                <a:solidFill>
                  <a:schemeClr val="dk1"/>
                </a:solidFill>
              </a:rPr>
              <a:t>th</a:t>
            </a:r>
            <a:endParaRPr sz="2667" b="1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" sz="2667">
                <a:solidFill>
                  <a:srgbClr val="000000"/>
                </a:solidFill>
              </a:rPr>
              <a:t>Servers: Cerner, Meditech, Microsoft,</a:t>
            </a:r>
            <a:endParaRPr sz="2667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" sz="2667">
                <a:solidFill>
                  <a:srgbClr val="000000"/>
                </a:solidFill>
              </a:rPr>
              <a:t>Clients: Apple, Epic, Microsoft, Argonaut Test App</a:t>
            </a:r>
            <a:endParaRPr sz="2667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" sz="2667" b="1">
                <a:solidFill>
                  <a:srgbClr val="000000"/>
                </a:solidFill>
              </a:rPr>
              <a:t>Accomplishments:</a:t>
            </a:r>
            <a:endParaRPr sz="2667">
              <a:solidFill>
                <a:srgbClr val="000000"/>
              </a:solidFill>
            </a:endParaRPr>
          </a:p>
          <a:p>
            <a:pPr indent="-474121">
              <a:buClr>
                <a:srgbClr val="000000"/>
              </a:buClr>
              <a:buSzPts val="2000"/>
            </a:pPr>
            <a:r>
              <a:rPr lang="en" sz="2667">
                <a:solidFill>
                  <a:srgbClr val="000000"/>
                </a:solidFill>
              </a:rPr>
              <a:t>Able to demonstrate basic proof of concept for above workflow for both Clients and Servers</a:t>
            </a:r>
            <a:endParaRPr sz="2667">
              <a:solidFill>
                <a:srgbClr val="000000"/>
              </a:solidFill>
            </a:endParaRPr>
          </a:p>
          <a:p>
            <a:pPr indent="-474121">
              <a:buClr>
                <a:srgbClr val="000000"/>
              </a:buClr>
              <a:buSzPts val="2000"/>
            </a:pPr>
            <a:r>
              <a:rPr lang="en" sz="2667">
                <a:solidFill>
                  <a:srgbClr val="000000"/>
                </a:solidFill>
              </a:rPr>
              <a:t>Identified Several Issues</a:t>
            </a:r>
            <a:endParaRPr sz="2667">
              <a:solidFill>
                <a:srgbClr val="000000"/>
              </a:solidFill>
            </a:endParaRPr>
          </a:p>
          <a:p>
            <a:pPr marL="0" indent="0">
              <a:buNone/>
            </a:pPr>
            <a:endParaRPr sz="2667">
              <a:solidFill>
                <a:srgbClr val="000000"/>
              </a:solidFill>
            </a:endParaRPr>
          </a:p>
          <a:p>
            <a:pPr indent="0">
              <a:buNone/>
            </a:pPr>
            <a:endParaRPr sz="2667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436031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Live Demonstration</a:t>
            </a:r>
            <a:endParaRPr/>
          </a:p>
        </p:txBody>
      </p:sp>
      <p:pic>
        <p:nvPicPr>
          <p:cNvPr id="218" name="Google Shape;21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600" y="1765317"/>
            <a:ext cx="6631043" cy="404893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92061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1"/>
          <p:cNvSpPr txBox="1">
            <a:spLocks noGrp="1"/>
          </p:cNvSpPr>
          <p:nvPr>
            <p:ph type="title"/>
          </p:nvPr>
        </p:nvSpPr>
        <p:spPr>
          <a:xfrm>
            <a:off x="649514" y="920717"/>
            <a:ext cx="10515600" cy="886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b="1" dirty="0"/>
              <a:t>Argonaut Patient List Roadmap</a:t>
            </a:r>
            <a:endParaRPr b="1" dirty="0"/>
          </a:p>
        </p:txBody>
      </p:sp>
      <p:pic>
        <p:nvPicPr>
          <p:cNvPr id="224" name="Google Shape;22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1833" y="3760871"/>
            <a:ext cx="406403" cy="411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5033" y="3252871"/>
            <a:ext cx="406403" cy="411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0233" y="2744871"/>
            <a:ext cx="406403" cy="411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2233" y="2236871"/>
            <a:ext cx="406403" cy="411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3033" y="4370471"/>
            <a:ext cx="406403" cy="41110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9" name="Google Shape;229;p41"/>
          <p:cNvGraphicFramePr/>
          <p:nvPr>
            <p:extLst>
              <p:ext uri="{D42A27DB-BD31-4B8C-83A1-F6EECF244321}">
                <p14:modId xmlns:p14="http://schemas.microsoft.com/office/powerpoint/2010/main" val="3808995174"/>
              </p:ext>
            </p:extLst>
          </p:nvPr>
        </p:nvGraphicFramePr>
        <p:xfrm>
          <a:off x="1231500" y="2234503"/>
          <a:ext cx="9575266" cy="37027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97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8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600" u="none" strike="noStrike" cap="none" dirty="0"/>
                        <a:t>April </a:t>
                      </a:r>
                      <a:endParaRPr sz="1600" u="none" strike="noStrike" cap="none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600" u="none" strike="noStrike" cap="none"/>
                        <a:t>Kickoff</a:t>
                      </a:r>
                      <a:endParaRPr sz="1600" u="none" strike="noStrike" cap="none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600" u="none" strike="noStrike" cap="none" dirty="0"/>
                        <a:t>May-June </a:t>
                      </a:r>
                      <a:endParaRPr sz="1900" u="none" strike="noStrike" cap="none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600" u="none" strike="noStrike" cap="none"/>
                        <a:t>Define Scope and API Design</a:t>
                      </a:r>
                      <a:endParaRPr sz="1600" u="none" strike="noStrike" cap="none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600" u="none" strike="noStrike" cap="none"/>
                        <a:t>July - August</a:t>
                      </a:r>
                      <a:r>
                        <a:rPr lang="en" sz="1600" u="none" strike="noStrike" cap="none">
                          <a:solidFill>
                            <a:schemeClr val="dk1"/>
                          </a:solidFill>
                        </a:rPr>
                        <a:t> </a:t>
                      </a:r>
                      <a:endParaRPr sz="1600" u="none" strike="noStrike" cap="none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600" u="none" strike="noStrike" cap="none"/>
                        <a:t>Draft and Iterate on IG and prototype implementations</a:t>
                      </a:r>
                      <a:endParaRPr sz="1600" u="none" strike="noStrike" cap="none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600" u="none" strike="noStrike" cap="none"/>
                        <a:t>September</a:t>
                      </a:r>
                      <a:r>
                        <a:rPr lang="en" sz="1600" u="none" strike="noStrike" cap="none">
                          <a:solidFill>
                            <a:schemeClr val="dk1"/>
                          </a:solidFill>
                        </a:rPr>
                        <a:t> </a:t>
                      </a:r>
                      <a:endParaRPr sz="1600" u="none" strike="noStrike" cap="none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600" u="none" strike="noStrike" cap="none"/>
                        <a:t>Connectathon Track - test multiple servers and clients</a:t>
                      </a:r>
                      <a:endParaRPr sz="1600" u="none" strike="noStrike" cap="none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5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600" u="none" strike="noStrike" cap="none"/>
                        <a:t>October - December</a:t>
                      </a:r>
                      <a:endParaRPr sz="1600" u="none" strike="noStrike" cap="none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600" u="none" strike="noStrike" cap="none">
                          <a:solidFill>
                            <a:schemeClr val="dk1"/>
                          </a:solidFill>
                        </a:rPr>
                        <a:t>Iterate on IG and prototype implementations</a:t>
                      </a:r>
                      <a:endParaRPr sz="1600" u="none" strike="noStrike" cap="none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5500"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600" u="none" strike="noStrike" cap="none"/>
                        <a:t>January 2021</a:t>
                      </a:r>
                      <a:endParaRPr sz="1600" u="none" strike="noStrike" cap="none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600" u="none" strike="noStrike" cap="none">
                          <a:solidFill>
                            <a:schemeClr val="dk1"/>
                          </a:solidFill>
                        </a:rPr>
                        <a:t>???: Ballot IG </a:t>
                      </a:r>
                      <a:endParaRPr sz="16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600" u="none" strike="noStrike" cap="none" dirty="0" err="1">
                          <a:solidFill>
                            <a:schemeClr val="dk1"/>
                          </a:solidFill>
                        </a:rPr>
                        <a:t>Connectathon</a:t>
                      </a:r>
                      <a:r>
                        <a:rPr lang="en" sz="1600" u="none" strike="noStrike" cap="none" dirty="0">
                          <a:solidFill>
                            <a:schemeClr val="dk1"/>
                          </a:solidFill>
                        </a:rPr>
                        <a:t> Track - test multiple servers and clients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6647979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914" y="593367"/>
            <a:ext cx="11272320" cy="5629012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>
              <a:lnSpc>
                <a:spcPct val="115000"/>
              </a:lnSpc>
            </a:pPr>
            <a:r>
              <a:rPr lang="en" sz="4000" b="1" dirty="0"/>
              <a:t>Next Steps</a:t>
            </a:r>
            <a:endParaRPr sz="4800" b="1" i="1" dirty="0"/>
          </a:p>
          <a:p>
            <a:endParaRPr b="1" dirty="0"/>
          </a:p>
        </p:txBody>
      </p:sp>
      <p:sp>
        <p:nvSpPr>
          <p:cNvPr id="235" name="Google Shape;235;p42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indent="-507987">
              <a:lnSpc>
                <a:spcPct val="100000"/>
              </a:lnSpc>
              <a:buClr>
                <a:srgbClr val="000000"/>
              </a:buClr>
              <a:buSzPts val="2400"/>
            </a:pPr>
            <a:r>
              <a:rPr lang="en" sz="3200" dirty="0">
                <a:solidFill>
                  <a:schemeClr val="dk1"/>
                </a:solidFill>
              </a:rPr>
              <a:t>HL7 FHIR January </a:t>
            </a:r>
            <a:r>
              <a:rPr lang="en" sz="3200" dirty="0" err="1">
                <a:solidFill>
                  <a:schemeClr val="dk1"/>
                </a:solidFill>
              </a:rPr>
              <a:t>Connectathon</a:t>
            </a:r>
            <a:r>
              <a:rPr lang="en" sz="3200" dirty="0">
                <a:solidFill>
                  <a:schemeClr val="dk1"/>
                </a:solidFill>
              </a:rPr>
              <a:t> </a:t>
            </a:r>
            <a:endParaRPr sz="3200" dirty="0">
              <a:solidFill>
                <a:schemeClr val="dk1"/>
              </a:solidFill>
            </a:endParaRPr>
          </a:p>
          <a:p>
            <a:pPr lvl="1" indent="-457189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" dirty="0">
                <a:solidFill>
                  <a:schemeClr val="dk1"/>
                </a:solidFill>
              </a:rPr>
              <a:t>More Testing Capacity</a:t>
            </a:r>
            <a:endParaRPr dirty="0">
              <a:solidFill>
                <a:schemeClr val="dk1"/>
              </a:solidFill>
            </a:endParaRPr>
          </a:p>
          <a:p>
            <a:pPr lvl="1" indent="-457189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" dirty="0">
                <a:solidFill>
                  <a:schemeClr val="dk1"/>
                </a:solidFill>
              </a:rPr>
              <a:t>Focus on getting additional Data using Q/QR</a:t>
            </a:r>
            <a:endParaRPr dirty="0">
              <a:solidFill>
                <a:schemeClr val="dk1"/>
              </a:solidFill>
            </a:endParaRPr>
          </a:p>
          <a:p>
            <a:pPr lvl="1" indent="-457189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" dirty="0">
                <a:solidFill>
                  <a:schemeClr val="dk1"/>
                </a:solidFill>
              </a:rPr>
              <a:t>Large Lists</a:t>
            </a:r>
            <a:endParaRPr dirty="0">
              <a:solidFill>
                <a:schemeClr val="dk1"/>
              </a:solidFill>
            </a:endParaRPr>
          </a:p>
          <a:p>
            <a:pPr lvl="1" indent="-457189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" dirty="0">
                <a:solidFill>
                  <a:schemeClr val="dk1"/>
                </a:solidFill>
              </a:rPr>
              <a:t>Getting Encounters and Appts that defined membership on the list</a:t>
            </a:r>
            <a:endParaRPr sz="3200" dirty="0">
              <a:solidFill>
                <a:schemeClr val="dk1"/>
              </a:solidFill>
            </a:endParaRPr>
          </a:p>
          <a:p>
            <a:pPr indent="-474121">
              <a:buClr>
                <a:srgbClr val="333333"/>
              </a:buClr>
              <a:buSzPts val="2000"/>
              <a:buFont typeface="Roboto"/>
              <a:buChar char="●"/>
            </a:pPr>
            <a:r>
              <a:rPr lang="en" sz="3200" dirty="0">
                <a:solidFill>
                  <a:schemeClr val="dk1"/>
                </a:solidFill>
              </a:rPr>
              <a:t>Publish Argonaut Implementation Guide</a:t>
            </a:r>
            <a:endParaRPr sz="3200" dirty="0">
              <a:solidFill>
                <a:schemeClr val="dk1"/>
              </a:solidFill>
            </a:endParaRPr>
          </a:p>
          <a:p>
            <a:pPr indent="-474121">
              <a:buClr>
                <a:srgbClr val="333333"/>
              </a:buClr>
              <a:buSzPts val="2000"/>
              <a:buFont typeface="Roboto"/>
              <a:buChar char="●"/>
            </a:pPr>
            <a:r>
              <a:rPr lang="en" sz="3200" dirty="0">
                <a:solidFill>
                  <a:schemeClr val="dk1"/>
                </a:solidFill>
              </a:rPr>
              <a:t>After more implementation experience hand off to HL7 for publishing as an HL7 IG.</a:t>
            </a:r>
            <a:endParaRPr sz="2667" dirty="0">
              <a:solidFill>
                <a:srgbClr val="33333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>
              <a:lnSpc>
                <a:spcPct val="100000"/>
              </a:lnSpc>
              <a:buNone/>
            </a:pPr>
            <a:endParaRPr sz="3200" dirty="0">
              <a:solidFill>
                <a:schemeClr val="dk1"/>
              </a:solidFill>
            </a:endParaRPr>
          </a:p>
          <a:p>
            <a:pPr marL="0" indent="0">
              <a:buNone/>
            </a:pPr>
            <a:endParaRPr sz="2667" dirty="0">
              <a:solidFill>
                <a:srgbClr val="000000"/>
              </a:solidFill>
            </a:endParaRPr>
          </a:p>
          <a:p>
            <a:pPr indent="0">
              <a:buNone/>
            </a:pPr>
            <a:endParaRPr sz="2667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5107229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b="1"/>
              <a:t>Argonaut Patient List Resources</a:t>
            </a:r>
            <a:endParaRPr b="1"/>
          </a:p>
        </p:txBody>
      </p:sp>
      <p:sp>
        <p:nvSpPr>
          <p:cNvPr id="242" name="Google Shape;242;p43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indent="-474121">
              <a:buClr>
                <a:srgbClr val="333333"/>
              </a:buClr>
              <a:buSzPts val="2000"/>
              <a:buFont typeface="Roboto"/>
              <a:buChar char="●"/>
            </a:pPr>
            <a:r>
              <a:rPr lang="en" dirty="0">
                <a:solidFill>
                  <a:srgbClr val="333333"/>
                </a:solidFill>
              </a:rPr>
              <a:t>Patients lists Wednesday 1-2 PM EDT (Next Meeting ...)</a:t>
            </a:r>
            <a:endParaRPr dirty="0">
              <a:solidFill>
                <a:srgbClr val="333333"/>
              </a:solidFill>
            </a:endParaRPr>
          </a:p>
          <a:p>
            <a:pPr indent="0"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Running meeting notes</a:t>
            </a:r>
            <a:r>
              <a:rPr lang="en" sz="2667" dirty="0">
                <a:solidFill>
                  <a:srgbClr val="333333"/>
                </a:solidFill>
                <a:highlight>
                  <a:srgbClr val="FFFFFF"/>
                </a:highlight>
                <a:ea typeface="Roboto"/>
                <a:cs typeface="Roboto"/>
                <a:sym typeface="Roboto"/>
              </a:rPr>
              <a:t> </a:t>
            </a:r>
            <a:endParaRPr sz="2667" dirty="0">
              <a:solidFill>
                <a:srgbClr val="333333"/>
              </a:solidFill>
              <a:highlight>
                <a:srgbClr val="FFFFFF"/>
              </a:highlight>
              <a:ea typeface="Roboto"/>
              <a:cs typeface="Roboto"/>
              <a:sym typeface="Roboto"/>
            </a:endParaRPr>
          </a:p>
          <a:p>
            <a:pPr indent="-474121">
              <a:buClr>
                <a:srgbClr val="333333"/>
              </a:buClr>
              <a:buSzPts val="2000"/>
              <a:buFont typeface="Roboto"/>
              <a:buChar char="●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Draft API</a:t>
            </a:r>
            <a:r>
              <a:rPr lang="en" u="sng" dirty="0">
                <a:solidFill>
                  <a:srgbClr val="474749"/>
                </a:solidFill>
              </a:rPr>
              <a:t> (sequence diagrams, FHIR artifacts)</a:t>
            </a:r>
            <a:endParaRPr lang="en" sz="2667" dirty="0">
              <a:solidFill>
                <a:srgbClr val="333333"/>
              </a:solidFill>
              <a:highlight>
                <a:srgbClr val="FFFFFF"/>
              </a:highlight>
              <a:ea typeface="Roboto"/>
              <a:sym typeface="Roboto"/>
            </a:endParaRPr>
          </a:p>
          <a:p>
            <a:pPr indent="-474121">
              <a:buClr>
                <a:srgbClr val="333333"/>
              </a:buClr>
              <a:buSzPts val="2000"/>
              <a:buFont typeface="Roboto"/>
              <a:buChar char="●"/>
            </a:pPr>
            <a:r>
              <a:rPr lang="en" u="sng" dirty="0">
                <a:solidFill>
                  <a:schemeClr val="hlink"/>
                </a:solidFill>
                <a:hlinkClick r:id="rId5"/>
              </a:rPr>
              <a:t>2020-09 Patient Lists Connecthon 25 Summary</a:t>
            </a:r>
            <a:endParaRPr lang="en" u="sng" dirty="0">
              <a:solidFill>
                <a:schemeClr val="hlink"/>
              </a:solidFill>
            </a:endParaRPr>
          </a:p>
          <a:p>
            <a:pPr indent="-474121">
              <a:buClr>
                <a:srgbClr val="333333"/>
              </a:buClr>
              <a:buSzPts val="2000"/>
              <a:buFont typeface="Roboto"/>
              <a:buChar char="●"/>
            </a:pPr>
            <a:r>
              <a:rPr lang="en" dirty="0" err="1">
                <a:solidFill>
                  <a:srgbClr val="474749"/>
                </a:solidFill>
              </a:rPr>
              <a:t>Codelab</a:t>
            </a:r>
            <a:r>
              <a:rPr lang="en" dirty="0">
                <a:solidFill>
                  <a:srgbClr val="474749"/>
                </a:solidFill>
              </a:rPr>
              <a:t> exercise: </a:t>
            </a:r>
            <a:r>
              <a:rPr lang="en" u="sng" dirty="0">
                <a:solidFill>
                  <a:schemeClr val="hlink"/>
                </a:solidFill>
                <a:hlinkClick r:id="rId6"/>
              </a:rPr>
              <a:t>https://aka.ms/patient-lists-codelab</a:t>
            </a:r>
            <a:endParaRPr lang="en" sz="2667" u="sng" dirty="0">
              <a:solidFill>
                <a:srgbClr val="333333"/>
              </a:solidFill>
              <a:highlight>
                <a:srgbClr val="FFFFFF"/>
              </a:highlight>
              <a:ea typeface="Roboto"/>
              <a:sym typeface="Roboto"/>
            </a:endParaRPr>
          </a:p>
          <a:p>
            <a:pPr indent="-474121">
              <a:buClr>
                <a:srgbClr val="333333"/>
              </a:buClr>
              <a:buSzPts val="2000"/>
              <a:buFont typeface="Roboto"/>
              <a:buChar char="●"/>
            </a:pPr>
            <a:r>
              <a:rPr lang="en" sz="2667" dirty="0">
                <a:solidFill>
                  <a:srgbClr val="333333"/>
                </a:solidFill>
                <a:ea typeface="Roboto"/>
                <a:cs typeface="Roboto"/>
                <a:sym typeface="Roboto"/>
              </a:rPr>
              <a:t> </a:t>
            </a:r>
            <a:r>
              <a:rPr lang="en" u="sng" dirty="0">
                <a:solidFill>
                  <a:schemeClr val="hlink"/>
                </a:solidFill>
                <a:ea typeface="Roboto"/>
                <a:cs typeface="Roboto"/>
                <a:sym typeface="Roboto"/>
                <a:hlinkClick r:id="rId7"/>
              </a:rPr>
              <a:t>Argo Patient Lists Test App</a:t>
            </a:r>
            <a:endParaRPr dirty="0">
              <a:solidFill>
                <a:srgbClr val="333333"/>
              </a:solidFill>
              <a:ea typeface="Roboto"/>
              <a:cs typeface="Roboto"/>
              <a:sym typeface="Roboto"/>
            </a:endParaRPr>
          </a:p>
          <a:p>
            <a:pPr indent="0">
              <a:buNone/>
            </a:pPr>
            <a:endParaRPr dirty="0">
              <a:solidFill>
                <a:srgbClr val="333333"/>
              </a:solidFill>
              <a:highlight>
                <a:srgbClr val="FFFFFF"/>
              </a:highlight>
              <a:ea typeface="Roboto"/>
              <a:cs typeface="Roboto"/>
              <a:sym typeface="Roboto"/>
            </a:endParaRPr>
          </a:p>
          <a:p>
            <a:pPr indent="0">
              <a:buNone/>
            </a:pPr>
            <a:endParaRPr sz="2133" dirty="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spcAft>
                <a:spcPts val="2133"/>
              </a:spcAft>
              <a:buNone/>
            </a:pPr>
            <a:endParaRPr sz="1867" dirty="0"/>
          </a:p>
        </p:txBody>
      </p:sp>
    </p:spTree>
    <p:extLst>
      <p:ext uri="{BB962C8B-B14F-4D97-AF65-F5344CB8AC3E}">
        <p14:creationId xmlns:p14="http://schemas.microsoft.com/office/powerpoint/2010/main" val="4239951997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248;p44">
            <a:extLst>
              <a:ext uri="{FF2B5EF4-FFF2-40B4-BE49-F238E27FC236}">
                <a16:creationId xmlns:a16="http://schemas.microsoft.com/office/drawing/2014/main" id="{DFF70040-4C64-EE40-8030-84D3E3B1C8B3}"/>
              </a:ext>
            </a:extLst>
          </p:cNvPr>
          <p:cNvPicPr preferRelativeResize="0"/>
          <p:nvPr/>
        </p:nvPicPr>
        <p:blipFill rotWithShape="1">
          <a:blip r:embed="rId3"/>
          <a:srcRect t="18986" b="247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11C7AD1-AD9F-4455-B2C0-E5591D6C4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Q&amp;A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312283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5D360E-CF67-43FA-ABF8-BE71AC37B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 Tutorial/Let’s Build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66C1334-BA6B-4EE9-8224-D6BC9D258B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8186203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4EC203-E3B5-45BA-8FC8-FC541EF7F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Presentation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E49C33B-ADCB-4580-B39F-7359A385B8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4678598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AA5E16-F46B-477A-8F1C-620C66AB4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you learn?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838292F-EE81-4CEF-BAEC-08F7098DD1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efer</a:t>
            </a:r>
            <a:r>
              <a:rPr lang="en-US" dirty="0"/>
              <a:t> to the learning objectives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7401571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Argonaut Patient Lists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0011B-F99B-5B4F-9AC7-A3D98319BE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marL="609585">
              <a:buClr>
                <a:srgbClr val="333333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/>
                </a:solidFill>
                <a:sym typeface="Arial"/>
              </a:rPr>
              <a:t>Scope</a:t>
            </a:r>
          </a:p>
          <a:p>
            <a:pPr marL="609585">
              <a:buClr>
                <a:srgbClr val="333333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/>
                </a:solidFill>
              </a:rPr>
              <a:t>Background</a:t>
            </a:r>
          </a:p>
          <a:p>
            <a:pPr marL="609585">
              <a:buClr>
                <a:srgbClr val="333333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/>
                </a:solidFill>
                <a:sym typeface="Arial"/>
              </a:rPr>
              <a:t>Sketch of API</a:t>
            </a:r>
          </a:p>
          <a:p>
            <a:pPr marL="609585">
              <a:buClr>
                <a:srgbClr val="333333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/>
                </a:solidFill>
              </a:rPr>
              <a:t>Implementation Experience</a:t>
            </a:r>
          </a:p>
          <a:p>
            <a:pPr marL="609585">
              <a:buClr>
                <a:srgbClr val="333333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/>
                </a:solidFill>
              </a:rPr>
              <a:t>Demo</a:t>
            </a:r>
          </a:p>
          <a:p>
            <a:pPr marL="609585">
              <a:buClr>
                <a:srgbClr val="333333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/>
                </a:solidFill>
              </a:rPr>
              <a:t>Roadmap</a:t>
            </a:r>
          </a:p>
          <a:p>
            <a:pPr marL="609585">
              <a:buClr>
                <a:srgbClr val="333333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/>
                </a:solidFill>
              </a:rPr>
              <a:t>Next Steps</a:t>
            </a:r>
            <a:endParaRPr lang="en-US" sz="2000" b="1">
              <a:solidFill>
                <a:schemeClr val="tx1"/>
              </a:solidFill>
              <a:sym typeface="Arial"/>
            </a:endParaRPr>
          </a:p>
          <a:p>
            <a:pPr marL="609585">
              <a:buClr>
                <a:srgbClr val="333333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/>
                </a:solidFill>
                <a:sym typeface="Arial"/>
              </a:rPr>
              <a:t>Resources</a:t>
            </a:r>
          </a:p>
        </p:txBody>
      </p:sp>
      <p:pic>
        <p:nvPicPr>
          <p:cNvPr id="106" name="Google Shape;106;p26"/>
          <p:cNvPicPr preferRelativeResize="0"/>
          <p:nvPr/>
        </p:nvPicPr>
        <p:blipFill rotWithShape="1">
          <a:blip r:embed="rId3"/>
          <a:srcRect l="5395" r="30009" b="2"/>
          <a:stretch/>
        </p:blipFill>
        <p:spPr>
          <a:xfrm>
            <a:off x="6024644" y="2554855"/>
            <a:ext cx="4397433" cy="25187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6906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6C1B69-ECA4-4324-A47F-B33BA9F99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Contact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40F8029-2E27-40C8-A27E-A393EEF3C1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During DevDays, you can find / reach me here:</a:t>
            </a:r>
          </a:p>
          <a:p>
            <a:pPr lvl="1"/>
            <a:r>
              <a:rPr lang="en-US" dirty="0"/>
              <a:t>Via Whova App – Speaker’s Gallery</a:t>
            </a:r>
          </a:p>
          <a:p>
            <a:pPr lvl="1"/>
            <a:r>
              <a:rPr lang="en-US" dirty="0"/>
              <a:t>Email:</a:t>
            </a:r>
          </a:p>
          <a:p>
            <a:pPr lvl="1"/>
            <a:r>
              <a:rPr lang="en-US" dirty="0"/>
              <a:t>Twitter: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8078333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Google Shape;115;p27"/>
          <p:cNvSpPr txBox="1"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r>
              <a:rPr lang="en-US" sz="3700" b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Argonaut Patient List Project Scope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Google Shape;114;p27"/>
          <p:cNvSpPr txBox="1">
            <a:spLocks noGrp="1"/>
          </p:cNvSpPr>
          <p:nvPr>
            <p:ph type="body" sz="quarter" idx="10"/>
          </p:nvPr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/>
                </a:solidFill>
              </a:rPr>
              <a:t>GOAL</a:t>
            </a:r>
            <a:r>
              <a:rPr lang="en-US" sz="2000">
                <a:solidFill>
                  <a:schemeClr val="tx1"/>
                </a:solidFill>
              </a:rPr>
              <a:t>: Support interoperable and standard exchange using the FHIR API for exposing </a:t>
            </a:r>
            <a:r>
              <a:rPr lang="en-US" sz="2000" i="1">
                <a:solidFill>
                  <a:schemeClr val="tx1"/>
                </a:solidFill>
              </a:rPr>
              <a:t>existing</a:t>
            </a:r>
            <a:r>
              <a:rPr lang="en-US" sz="2000">
                <a:solidFill>
                  <a:schemeClr val="tx1"/>
                </a:solidFill>
              </a:rPr>
              <a:t> EHR user-facing patient lists</a:t>
            </a:r>
          </a:p>
          <a:p>
            <a:pPr>
              <a:spcBef>
                <a:spcPts val="2133"/>
              </a:spcBef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“System Generated” Lists (e.g., Calender for the day showing patients)</a:t>
            </a:r>
          </a:p>
          <a:p>
            <a:pPr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“User Generated” Lists(e.g., Patients I want to follow up on)</a:t>
            </a:r>
          </a:p>
          <a:p>
            <a:pPr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Write is Out of Scope</a:t>
            </a:r>
          </a:p>
          <a:p>
            <a:pPr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Final Work Product will be an implementation Guide</a:t>
            </a:r>
          </a:p>
          <a:p>
            <a:pPr marL="0">
              <a:spcBef>
                <a:spcPts val="2133"/>
              </a:spcBef>
              <a:spcAft>
                <a:spcPts val="2133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3" name="Google Shape;113;p27"/>
          <p:cNvPicPr preferRelativeResize="0"/>
          <p:nvPr/>
        </p:nvPicPr>
        <p:blipFill rotWithShape="1">
          <a:blip r:embed="rId3"/>
          <a:srcRect r="4" b="3065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7378751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8" name="Rectangle 126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Google Shape;120;p28"/>
          <p:cNvSpPr txBox="1"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r>
              <a:rPr lang="en-US" sz="4000" b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Background</a:t>
            </a:r>
          </a:p>
        </p:txBody>
      </p:sp>
      <p:grpSp>
        <p:nvGrpSpPr>
          <p:cNvPr id="139" name="Group 128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1" name="Rectangle 132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Google Shape;121;p28"/>
          <p:cNvSpPr txBox="1">
            <a:spLocks noGrp="1"/>
          </p:cNvSpPr>
          <p:nvPr>
            <p:ph type="body" sz="quarter" idx="10"/>
          </p:nvPr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buClr>
                <a:srgbClr val="333333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700" b="1">
                <a:solidFill>
                  <a:schemeClr val="tx1"/>
                </a:solidFill>
                <a:sym typeface="Roboto"/>
              </a:rPr>
              <a:t>User-facing apps often need to know things like</a:t>
            </a:r>
            <a:r>
              <a:rPr lang="en-US" sz="1700">
                <a:solidFill>
                  <a:schemeClr val="tx1"/>
                </a:solidFill>
                <a:sym typeface="Roboto"/>
              </a:rPr>
              <a:t>:</a:t>
            </a:r>
          </a:p>
          <a:p>
            <a:pPr lvl="1">
              <a:spcBef>
                <a:spcPts val="0"/>
              </a:spcBef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  <a:sym typeface="Roboto"/>
              </a:rPr>
              <a:t>“Who are the patients I’m seeing today,”</a:t>
            </a:r>
          </a:p>
          <a:p>
            <a:pPr lvl="1">
              <a:spcBef>
                <a:spcPts val="0"/>
              </a:spcBef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  <a:sym typeface="Roboto"/>
              </a:rPr>
              <a:t>“Who are the patients I’m responsible for in the hospital right now,”</a:t>
            </a:r>
          </a:p>
          <a:p>
            <a:pPr lvl="1">
              <a:spcBef>
                <a:spcPts val="0"/>
              </a:spcBef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  <a:sym typeface="Roboto"/>
              </a:rPr>
              <a:t>“Who are the patients in this ward.”</a:t>
            </a:r>
          </a:p>
          <a:p>
            <a:pPr>
              <a:spcBef>
                <a:spcPts val="0"/>
              </a:spcBef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US" sz="1700" b="1">
                <a:solidFill>
                  <a:schemeClr val="tx1"/>
                </a:solidFill>
                <a:sym typeface="Roboto"/>
              </a:rPr>
              <a:t>This core functionality is already supported by EHR systems</a:t>
            </a:r>
          </a:p>
          <a:p>
            <a:pPr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US" sz="1700" b="1">
                <a:solidFill>
                  <a:schemeClr val="tx1"/>
                </a:solidFill>
                <a:sym typeface="Roboto"/>
              </a:rPr>
              <a:t>However no standards based guidance for creation of and manipulation of patient lists currently exists.</a:t>
            </a:r>
          </a:p>
          <a:p>
            <a:pPr>
              <a:buClr>
                <a:srgbClr val="333333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700" b="1">
                <a:solidFill>
                  <a:schemeClr val="tx1"/>
                </a:solidFill>
                <a:sym typeface="Roboto"/>
              </a:rPr>
              <a:t>Several Options:</a:t>
            </a:r>
          </a:p>
          <a:p>
            <a:pPr lvl="1">
              <a:spcBef>
                <a:spcPts val="0"/>
              </a:spcBef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  <a:sym typeface="Roboto"/>
              </a:rPr>
              <a:t>Search</a:t>
            </a:r>
          </a:p>
          <a:p>
            <a:pPr lvl="1">
              <a:spcBef>
                <a:spcPts val="0"/>
              </a:spcBef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  <a:sym typeface="Roboto"/>
              </a:rPr>
              <a:t>Assemble Patients in  List Resource</a:t>
            </a:r>
          </a:p>
          <a:p>
            <a:pPr lvl="1">
              <a:spcBef>
                <a:spcPts val="0"/>
              </a:spcBef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  <a:sym typeface="Roboto"/>
              </a:rPr>
              <a:t>Assemble Patietns in Group Resource</a:t>
            </a:r>
          </a:p>
        </p:txBody>
      </p:sp>
      <p:sp>
        <p:nvSpPr>
          <p:cNvPr id="142" name="Rectangle 134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Google Shape;122;p28"/>
          <p:cNvPicPr preferRelativeResize="0"/>
          <p:nvPr/>
        </p:nvPicPr>
        <p:blipFill rotWithShape="1">
          <a:blip r:embed="rId3"/>
          <a:srcRect r="4" b="3065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0042742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 dirty="0"/>
              <a:t>Sketch of API</a:t>
            </a:r>
            <a:endParaRPr sz="4000" b="1" dirty="0"/>
          </a:p>
        </p:txBody>
      </p:sp>
      <p:sp>
        <p:nvSpPr>
          <p:cNvPr id="128" name="Google Shape;128;p29"/>
          <p:cNvSpPr/>
          <p:nvPr/>
        </p:nvSpPr>
        <p:spPr>
          <a:xfrm>
            <a:off x="2190833" y="2463233"/>
            <a:ext cx="7535600" cy="1227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1. Discovery of ‘User Facing’ Lists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9"/>
          <p:cNvSpPr/>
          <p:nvPr/>
        </p:nvSpPr>
        <p:spPr>
          <a:xfrm>
            <a:off x="2190833" y="3690433"/>
            <a:ext cx="7535600" cy="1227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2. Fetch Patient List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9"/>
          <p:cNvSpPr/>
          <p:nvPr/>
        </p:nvSpPr>
        <p:spPr>
          <a:xfrm>
            <a:off x="2190833" y="4917633"/>
            <a:ext cx="7535600" cy="1227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3. Fetch Additional Data about each Patient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9"/>
          <p:cNvSpPr txBox="1"/>
          <p:nvPr/>
        </p:nvSpPr>
        <p:spPr>
          <a:xfrm>
            <a:off x="2190833" y="1660600"/>
            <a:ext cx="7535600" cy="493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Patient List Uses the FHIR </a:t>
            </a:r>
            <a:r>
              <a:rPr lang="en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Group</a:t>
            </a:r>
            <a:r>
              <a:rPr lang="en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Resource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3470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/>
              <a:t>REMEMBER</a:t>
            </a:r>
          </a:p>
        </p:txBody>
      </p:sp>
      <p:sp>
        <p:nvSpPr>
          <p:cNvPr id="137" name="Google Shape;137;p30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sz="6400" dirty="0">
                <a:solidFill>
                  <a:srgbClr val="000000"/>
                </a:solidFill>
              </a:rPr>
              <a:t>For Patient List Think </a:t>
            </a:r>
            <a:r>
              <a:rPr lang="en-US" sz="6400" b="1" dirty="0">
                <a:solidFill>
                  <a:srgbClr val="000000"/>
                </a:solidFill>
              </a:rPr>
              <a:t>Group</a:t>
            </a:r>
            <a:r>
              <a:rPr lang="en-US" sz="6400" dirty="0">
                <a:solidFill>
                  <a:srgbClr val="000000"/>
                </a:solidFill>
              </a:rPr>
              <a:t> Resource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For our use case, Group lists members (`actual` = true) and members reference Patients using their logical FHIR ids.</a:t>
            </a:r>
          </a:p>
        </p:txBody>
      </p:sp>
    </p:spTree>
    <p:extLst>
      <p:ext uri="{BB962C8B-B14F-4D97-AF65-F5344CB8AC3E}">
        <p14:creationId xmlns:p14="http://schemas.microsoft.com/office/powerpoint/2010/main" val="420366820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800D471-DBF2-CD40-B8C7-86C640FD8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525"/>
            <a:ext cx="10515600" cy="886732"/>
          </a:xfrm>
        </p:spPr>
        <p:txBody>
          <a:bodyPr/>
          <a:lstStyle/>
          <a:p>
            <a:r>
              <a:rPr lang="en-US" dirty="0"/>
              <a:t>FHIR Group Resource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18AF4F-DFA5-B942-9504-23B8D262D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" y="1487119"/>
            <a:ext cx="9893300" cy="4864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5B9B2BC-C0A4-8549-8894-F293F9B242B4}"/>
              </a:ext>
            </a:extLst>
          </p:cNvPr>
          <p:cNvSpPr/>
          <p:nvPr/>
        </p:nvSpPr>
        <p:spPr>
          <a:xfrm>
            <a:off x="4963886" y="4717142"/>
            <a:ext cx="1378857" cy="42151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37869F-DF0E-994C-A137-EA7384B8B1A1}"/>
              </a:ext>
            </a:extLst>
          </p:cNvPr>
          <p:cNvSpPr/>
          <p:nvPr/>
        </p:nvSpPr>
        <p:spPr>
          <a:xfrm>
            <a:off x="1052283" y="3483429"/>
            <a:ext cx="1182917" cy="5303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88B367D-FF6E-5C4D-BF45-804A94D3EF10}"/>
              </a:ext>
            </a:extLst>
          </p:cNvPr>
          <p:cNvSpPr/>
          <p:nvPr/>
        </p:nvSpPr>
        <p:spPr>
          <a:xfrm>
            <a:off x="7678057" y="1901884"/>
            <a:ext cx="1378857" cy="53002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5751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1. Discovery</a:t>
            </a:r>
            <a:endParaRPr/>
          </a:p>
        </p:txBody>
      </p:sp>
      <p:sp>
        <p:nvSpPr>
          <p:cNvPr id="143" name="Google Shape;143;p31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endParaRPr sz="1600">
              <a:solidFill>
                <a:srgbClr val="31708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buNone/>
            </a:pPr>
            <a:endParaRPr/>
          </a:p>
        </p:txBody>
      </p:sp>
      <p:sp>
        <p:nvSpPr>
          <p:cNvPr id="145" name="Google Shape;145;p31"/>
          <p:cNvSpPr txBox="1">
            <a:spLocks noGrp="1"/>
          </p:cNvSpPr>
          <p:nvPr>
            <p:ph type="body" idx="4294967295"/>
          </p:nvPr>
        </p:nvSpPr>
        <p:spPr>
          <a:xfrm>
            <a:off x="6496731" y="1259709"/>
            <a:ext cx="5332412" cy="455453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Use Group Resource</a:t>
            </a:r>
            <a:endParaRPr dirty="0"/>
          </a:p>
          <a:p>
            <a:r>
              <a:rPr lang="en" dirty="0"/>
              <a:t>Ability to Search by characteristic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Location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Practitioner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Organization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 err="1"/>
              <a:t>CareTeam</a:t>
            </a:r>
            <a:endParaRPr dirty="0"/>
          </a:p>
          <a:p>
            <a:r>
              <a:rPr lang="en" dirty="0"/>
              <a:t>Ability to Search by manager of List</a:t>
            </a:r>
            <a:endParaRPr dirty="0"/>
          </a:p>
          <a:p>
            <a:r>
              <a:rPr lang="en" dirty="0"/>
              <a:t>Use Summary Search to limit payload size</a:t>
            </a:r>
            <a:endParaRPr dirty="0"/>
          </a:p>
          <a:p>
            <a:pPr marL="0" indent="0">
              <a:buNone/>
            </a:pPr>
            <a:endParaRPr dirty="0"/>
          </a:p>
          <a:p>
            <a:pPr marL="118530" marR="118530" indent="0">
              <a:lnSpc>
                <a:spcPct val="142857"/>
              </a:lnSpc>
              <a:spcBef>
                <a:spcPts val="1067"/>
              </a:spcBef>
              <a:buClr>
                <a:schemeClr val="dk1"/>
              </a:buClr>
              <a:buSzPts val="1100"/>
              <a:buNone/>
            </a:pPr>
            <a:endParaRPr sz="1333" dirty="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1067"/>
              </a:spcBef>
              <a:buNone/>
            </a:pPr>
            <a:endParaRPr dirty="0"/>
          </a:p>
          <a:p>
            <a:pPr indent="0">
              <a:buClr>
                <a:schemeClr val="dk1"/>
              </a:buClr>
              <a:buSzPts val="1100"/>
              <a:buNone/>
            </a:pPr>
            <a:endParaRPr dirty="0"/>
          </a:p>
        </p:txBody>
      </p:sp>
      <p:pic>
        <p:nvPicPr>
          <p:cNvPr id="144" name="Google Shape;1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834" y="2012967"/>
            <a:ext cx="5333201" cy="3400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118484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>
          <a:defRPr sz="3000" b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1478</Words>
  <Application>Microsoft Macintosh PowerPoint</Application>
  <PresentationFormat>Widescreen</PresentationFormat>
  <Paragraphs>198</Paragraphs>
  <Slides>30</Slides>
  <Notes>23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Calibri</vt:lpstr>
      <vt:lpstr>Calibri Light</vt:lpstr>
      <vt:lpstr>Courier New</vt:lpstr>
      <vt:lpstr>Open Sans</vt:lpstr>
      <vt:lpstr>Roboto</vt:lpstr>
      <vt:lpstr>Slack-Lato</vt:lpstr>
      <vt:lpstr>Office Theme</vt:lpstr>
      <vt:lpstr>Custom Design</vt:lpstr>
      <vt:lpstr>Eric M Haas, Health eData Inc</vt:lpstr>
      <vt:lpstr>Who am I?</vt:lpstr>
      <vt:lpstr>Argonaut Patient Lists</vt:lpstr>
      <vt:lpstr>Argonaut Patient List Project Scope</vt:lpstr>
      <vt:lpstr>Background</vt:lpstr>
      <vt:lpstr>Sketch of API</vt:lpstr>
      <vt:lpstr>REMEMBER</vt:lpstr>
      <vt:lpstr>FHIR Group Resource</vt:lpstr>
      <vt:lpstr>1. Discovery</vt:lpstr>
      <vt:lpstr>Example Search Syntax for Getting all the available Patient Lists</vt:lpstr>
      <vt:lpstr>2. Fetch Individual Patient List</vt:lpstr>
      <vt:lpstr>Are We Done?....</vt:lpstr>
      <vt:lpstr>3. Fetch Additional Data about each Patient </vt:lpstr>
      <vt:lpstr>Example Search Syntax for Getting data about the members in a Patient List</vt:lpstr>
      <vt:lpstr>When a Patient Based Query Fails  </vt:lpstr>
      <vt:lpstr>Get the Specific Encounter or Appointment that defines the Group Membership</vt:lpstr>
      <vt:lpstr>Fetching Additional Data Using Questionnaire</vt:lpstr>
      <vt:lpstr>Using the Questionnaire Extension -  Remote Monitoring</vt:lpstr>
      <vt:lpstr>Using the Questionnaire Extension -  Remote Monitoring</vt:lpstr>
      <vt:lpstr>Using the Questionnaire Extension  - Remote Monitoring</vt:lpstr>
      <vt:lpstr>Implementation Experience</vt:lpstr>
      <vt:lpstr>Live Demonstration</vt:lpstr>
      <vt:lpstr>Argonaut Patient List Roadmap</vt:lpstr>
      <vt:lpstr>Next Steps </vt:lpstr>
      <vt:lpstr>Argonaut Patient List Resources</vt:lpstr>
      <vt:lpstr>Q&amp;A</vt:lpstr>
      <vt:lpstr>Learning Objectives Tutorial/Let’s Build</vt:lpstr>
      <vt:lpstr>Presentation</vt:lpstr>
      <vt:lpstr>What did you learn?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Eric M Haas, Health eData Inc</dc:title>
  <dc:creator>Eric Haas</dc:creator>
  <cp:lastModifiedBy>Eric Haas</cp:lastModifiedBy>
  <cp:revision>1</cp:revision>
  <dcterms:created xsi:type="dcterms:W3CDTF">2020-12-01T21:47:46Z</dcterms:created>
  <dcterms:modified xsi:type="dcterms:W3CDTF">2020-12-01T21:56:03Z</dcterms:modified>
</cp:coreProperties>
</file>